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6E7EC8-DA71-4A3B-9721-DCD97BED17C1}">
  <a:tblStyle styleId="{816E7EC8-DA71-4A3B-9721-DCD97BED17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36A679A-9974-455E-BE6E-15ECD774E975}" styleName="Table_1">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Christian -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573c7be9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573c7be9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ANKITABEN PATEL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caf503ce8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caf503ce8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explain certain things use a pointer or enlarge the letters to help people understand. Helps audience to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573c7be9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573c7be9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GYATI -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a45f6b719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a45f6b719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GYATI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99bb84e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99bb84e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JEFF ESTRELLANES</a:t>
            </a:r>
            <a:endParaRPr/>
          </a:p>
          <a:p>
            <a:pPr indent="0" lvl="0" marL="0" rtl="0" algn="l">
              <a:spcBef>
                <a:spcPts val="0"/>
              </a:spcBef>
              <a:spcAft>
                <a:spcPts val="0"/>
              </a:spcAft>
              <a:buNone/>
            </a:pPr>
            <a:r>
              <a:rPr lang="en"/>
              <a:t>Material delivery was our highest risk event with a total risk score of 48, the product of likelihood, impact and detection difficulty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a45f6b719_1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a45f6b719_1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JEFF ESTRELLANES</a:t>
            </a:r>
            <a:endParaRPr>
              <a:solidFill>
                <a:schemeClr val="dk1"/>
              </a:solidFill>
            </a:endParaRPr>
          </a:p>
          <a:p>
            <a:pPr indent="0" lvl="0" marL="0" rtl="0" algn="l">
              <a:spcBef>
                <a:spcPts val="0"/>
              </a:spcBef>
              <a:spcAft>
                <a:spcPts val="0"/>
              </a:spcAft>
              <a:buNone/>
            </a:pPr>
            <a:r>
              <a:rPr lang="en">
                <a:solidFill>
                  <a:schemeClr val="dk1"/>
                </a:solidFill>
              </a:rPr>
              <a:t>1.3 - 4/21/20 Upon excavation, we discovered underground caverns and a fault</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a45f6b719_1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a45f6b719_1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JEFF ESTRELLANES</a:t>
            </a:r>
            <a:endParaRPr>
              <a:solidFill>
                <a:schemeClr val="dk1"/>
              </a:solidFill>
            </a:endParaRPr>
          </a:p>
          <a:p>
            <a:pPr indent="0" lvl="0" marL="0" rtl="0" algn="l">
              <a:spcBef>
                <a:spcPts val="0"/>
              </a:spcBef>
              <a:spcAft>
                <a:spcPts val="0"/>
              </a:spcAft>
              <a:buNone/>
            </a:pPr>
            <a:r>
              <a:rPr lang="en">
                <a:solidFill>
                  <a:schemeClr val="dk1"/>
                </a:solidFill>
              </a:rPr>
              <a:t>We had to reassess our risk assessment</a:t>
            </a:r>
            <a:endParaRPr>
              <a:solidFill>
                <a:schemeClr val="dk1"/>
              </a:solidFill>
            </a:endParaRPr>
          </a:p>
          <a:p>
            <a:pPr indent="0" lvl="0" marL="0" rtl="0" algn="l">
              <a:spcBef>
                <a:spcPts val="0"/>
              </a:spcBef>
              <a:spcAft>
                <a:spcPts val="0"/>
              </a:spcAft>
              <a:buNone/>
            </a:pPr>
            <a:r>
              <a:rPr lang="en">
                <a:solidFill>
                  <a:schemeClr val="dk1"/>
                </a:solidFill>
              </a:rPr>
              <a:t>Seismic activity score for likelihood increased from 1 to 4</a:t>
            </a:r>
            <a:endParaRPr>
              <a:solidFill>
                <a:schemeClr val="dk1"/>
              </a:solidFill>
            </a:endParaRPr>
          </a:p>
          <a:p>
            <a:pPr indent="0" lvl="0" marL="0" rtl="0" algn="l">
              <a:spcBef>
                <a:spcPts val="0"/>
              </a:spcBef>
              <a:spcAft>
                <a:spcPts val="0"/>
              </a:spcAft>
              <a:buNone/>
            </a:pPr>
            <a:r>
              <a:rPr lang="en">
                <a:solidFill>
                  <a:schemeClr val="dk1"/>
                </a:solidFill>
              </a:rPr>
              <a:t>However, we accept the risk and worked on mitigation</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573c7be9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573c7be9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JEFF ESTRELLANES</a:t>
            </a:r>
            <a:endParaRPr>
              <a:solidFill>
                <a:schemeClr val="dk1"/>
              </a:solidFill>
            </a:endParaRPr>
          </a:p>
          <a:p>
            <a:pPr indent="0" lvl="0" marL="0" rtl="0" algn="l">
              <a:spcBef>
                <a:spcPts val="0"/>
              </a:spcBef>
              <a:spcAft>
                <a:spcPts val="0"/>
              </a:spcAft>
              <a:buNone/>
            </a:pPr>
            <a:r>
              <a:rPr lang="en">
                <a:solidFill>
                  <a:schemeClr val="dk1"/>
                </a:solidFill>
              </a:rPr>
              <a:t>The earth rumbled. The earth crumbled. The earth shook. That is all it took.</a:t>
            </a:r>
            <a:endParaRPr>
              <a:solidFill>
                <a:schemeClr val="dk1"/>
              </a:solidFill>
            </a:endParaRPr>
          </a:p>
          <a:p>
            <a:pPr indent="0" lvl="0" marL="0" rtl="0" algn="l">
              <a:spcBef>
                <a:spcPts val="0"/>
              </a:spcBef>
              <a:spcAft>
                <a:spcPts val="0"/>
              </a:spcAft>
              <a:buNone/>
            </a:pPr>
            <a:r>
              <a:rPr lang="en">
                <a:solidFill>
                  <a:schemeClr val="dk1"/>
                </a:solidFill>
              </a:rPr>
              <a:t>7.7 on the richter scale. Would our project fail?</a:t>
            </a:r>
            <a:endParaRPr>
              <a:solidFill>
                <a:schemeClr val="dk1"/>
              </a:solidFill>
            </a:endParaRPr>
          </a:p>
          <a:p>
            <a:pPr indent="0" lvl="0" marL="0" rtl="0" algn="l">
              <a:spcBef>
                <a:spcPts val="0"/>
              </a:spcBef>
              <a:spcAft>
                <a:spcPts val="0"/>
              </a:spcAft>
              <a:buNone/>
            </a:pPr>
            <a:r>
              <a:rPr lang="en">
                <a:solidFill>
                  <a:schemeClr val="dk1"/>
                </a:solidFill>
              </a:rPr>
              <a:t>Wait - I did mention we had a well defined and developed contingency plan right?</a:t>
            </a:r>
            <a:endParaRPr>
              <a:solidFill>
                <a:schemeClr val="dk1"/>
              </a:solidFill>
            </a:endParaRPr>
          </a:p>
          <a:p>
            <a:pPr indent="0" lvl="0" marL="0" rtl="0" algn="l">
              <a:spcBef>
                <a:spcPts val="0"/>
              </a:spcBef>
              <a:spcAft>
                <a:spcPts val="0"/>
              </a:spcAft>
              <a:buNone/>
            </a:pPr>
            <a:r>
              <a:rPr lang="en">
                <a:solidFill>
                  <a:schemeClr val="dk1"/>
                </a:solidFill>
              </a:rPr>
              <a:t>Christian - How well were we prepared and how did we respond?</a:t>
            </a:r>
            <a:endParaRPr>
              <a:solidFill>
                <a:schemeClr val="dk1"/>
              </a:solidFill>
            </a:endParaRPr>
          </a:p>
          <a:p>
            <a:pPr indent="0" lvl="0" marL="0" rtl="0" algn="l">
              <a:spcBef>
                <a:spcPts val="0"/>
              </a:spcBef>
              <a:spcAft>
                <a:spcPts val="0"/>
              </a:spcAft>
              <a:buNone/>
            </a:pPr>
            <a:r>
              <a:rPr lang="en">
                <a:solidFill>
                  <a:schemeClr val="dk1"/>
                </a:solidFill>
              </a:rPr>
              <a:t>1.3</a:t>
            </a:r>
            <a:endParaRPr>
              <a:solidFill>
                <a:schemeClr val="dk1"/>
              </a:solidFill>
            </a:endParaRPr>
          </a:p>
          <a:p>
            <a:pPr indent="0" lvl="0" marL="0" rtl="0" algn="l">
              <a:spcBef>
                <a:spcPts val="0"/>
              </a:spcBef>
              <a:spcAft>
                <a:spcPts val="0"/>
              </a:spcAft>
              <a:buNone/>
            </a:pPr>
            <a:r>
              <a:rPr lang="en">
                <a:solidFill>
                  <a:schemeClr val="dk1"/>
                </a:solidFill>
              </a:rPr>
              <a:t>(song: It’s the End of the World as we Know It </a:t>
            </a:r>
            <a:r>
              <a:rPr lang="en">
                <a:solidFill>
                  <a:srgbClr val="1B212C"/>
                </a:solidFill>
              </a:rPr>
              <a:t>- 45 seconds</a:t>
            </a:r>
            <a:r>
              <a:rPr lang="en">
                <a:solidFill>
                  <a:schemeClr val="dk1"/>
                </a:solidFill>
              </a:rPr>
              <a:t>)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99bb84e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99bb84e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99bb84ef7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99bb84ef7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Anshika Sharma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573c7be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573c7be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99bb84ef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99bb84ef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Anshika Sharma - Make the font bigger for people to be able to read it. We need to pretend that we are the audience.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573c7be9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573c7be9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JEFF ESTRELLANES</a:t>
            </a:r>
            <a:endParaRPr>
              <a:solidFill>
                <a:schemeClr val="dk1"/>
              </a:solidFill>
            </a:endParaRPr>
          </a:p>
          <a:p>
            <a:pPr indent="0" lvl="0" marL="0" rtl="0" algn="l">
              <a:spcBef>
                <a:spcPts val="0"/>
              </a:spcBef>
              <a:spcAft>
                <a:spcPts val="0"/>
              </a:spcAft>
              <a:buNone/>
            </a:pPr>
            <a:r>
              <a:rPr lang="en">
                <a:solidFill>
                  <a:schemeClr val="dk1"/>
                </a:solidFill>
              </a:rPr>
              <a:t>Quote 1: take time to do project plan, communication</a:t>
            </a:r>
            <a:endParaRPr>
              <a:solidFill>
                <a:schemeClr val="dk1"/>
              </a:solidFill>
            </a:endParaRPr>
          </a:p>
          <a:p>
            <a:pPr indent="0" lvl="0" marL="0" rtl="0" algn="l">
              <a:spcBef>
                <a:spcPts val="0"/>
              </a:spcBef>
              <a:spcAft>
                <a:spcPts val="0"/>
              </a:spcAft>
              <a:buNone/>
            </a:pPr>
            <a:r>
              <a:rPr lang="en">
                <a:solidFill>
                  <a:schemeClr val="dk1"/>
                </a:solidFill>
              </a:rPr>
              <a:t>Quote 2: identify risks and perform risk assessment / contingency plans, and adjust as necessary</a:t>
            </a:r>
            <a:endParaRPr>
              <a:solidFill>
                <a:schemeClr val="dk1"/>
              </a:solidFill>
            </a:endParaRPr>
          </a:p>
          <a:p>
            <a:pPr indent="0" lvl="0" marL="0" rtl="0" algn="l">
              <a:spcBef>
                <a:spcPts val="0"/>
              </a:spcBef>
              <a:spcAft>
                <a:spcPts val="0"/>
              </a:spcAft>
              <a:buNone/>
            </a:pPr>
            <a:r>
              <a:rPr lang="en">
                <a:solidFill>
                  <a:schemeClr val="dk1"/>
                </a:solidFill>
              </a:rPr>
              <a:t>Quote 3: when the going gets tough, focus on critical path activities and crash to reduce duration when you can. together - yes we can.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1B212C"/>
                </a:solidFill>
              </a:rPr>
              <a:t>(song: Lord of the Rings song - 2:28)</a:t>
            </a:r>
            <a:endParaRPr>
              <a:solidFill>
                <a:schemeClr val="dk1"/>
              </a:solidFill>
            </a:endParaRPr>
          </a:p>
          <a:p>
            <a:pPr indent="0" lvl="0" marL="0" rtl="0" algn="l">
              <a:spcBef>
                <a:spcPts val="0"/>
              </a:spcBef>
              <a:spcAft>
                <a:spcPts val="0"/>
              </a:spcAft>
              <a:buNone/>
            </a:pPr>
            <a:r>
              <a:rPr lang="en">
                <a:solidFill>
                  <a:schemeClr val="dk1"/>
                </a:solidFill>
              </a:rPr>
              <a:t>Hand off to Christian for finale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573c7be9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573c7be9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CHRISTIAN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1B212C"/>
                </a:solidFill>
              </a:rPr>
              <a:t>(song: celebrate good times -  from beginning)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573c7be9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573c7be9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a59bbe8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a59bbe8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Nancy Yuen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573c7be9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573c7be9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FLORA WONG</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This is our project organization chart or project team.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We have a project manager overseeing monitoring and controlling the timelines.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chemeClr val="dk1"/>
                </a:solidFill>
                <a:latin typeface="Times New Roman"/>
                <a:ea typeface="Times New Roman"/>
                <a:cs typeface="Times New Roman"/>
                <a:sym typeface="Times New Roman"/>
              </a:rPr>
              <a:t>3.</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Then we have the foreman who </a:t>
            </a:r>
            <a:r>
              <a:rPr lang="en" sz="1200">
                <a:solidFill>
                  <a:srgbClr val="222222"/>
                </a:solidFill>
                <a:highlight>
                  <a:srgbClr val="FFFFFF"/>
                </a:highlight>
                <a:latin typeface="Times New Roman"/>
                <a:ea typeface="Times New Roman"/>
                <a:cs typeface="Times New Roman"/>
                <a:sym typeface="Times New Roman"/>
              </a:rPr>
              <a:t>is in charge of a group of workers in different departments performing their tasks.</a:t>
            </a:r>
            <a:endParaRPr sz="12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573c7be9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573c7be9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
                <a:solidFill>
                  <a:schemeClr val="dk1"/>
                </a:solidFill>
              </a:rPr>
              <a:t>FLORA WONG</a:t>
            </a:r>
            <a:endParaRPr>
              <a:solidFill>
                <a:schemeClr val="dk1"/>
              </a:solidFill>
            </a:endParaRPr>
          </a:p>
          <a:p>
            <a:pPr indent="0" lvl="0" marL="457200" rtl="0" algn="just">
              <a:lnSpc>
                <a:spcPct val="115000"/>
              </a:lnSpc>
              <a:spcBef>
                <a:spcPts val="0"/>
              </a:spcBef>
              <a:spcAft>
                <a:spcPts val="0"/>
              </a:spcAft>
              <a:buNone/>
            </a:pPr>
            <a:r>
              <a:t/>
            </a:r>
            <a:endParaRPr>
              <a:solidFill>
                <a:schemeClr val="dk1"/>
              </a:solidFill>
            </a:endParaRPr>
          </a:p>
          <a:p>
            <a:pPr indent="0" lvl="0" marL="457200" rtl="0" algn="just">
              <a:lnSpc>
                <a:spcPct val="115000"/>
              </a:lnSpc>
              <a:spcBef>
                <a:spcPts val="0"/>
              </a:spcBef>
              <a:spcAft>
                <a:spcPts val="0"/>
              </a:spcAft>
              <a:buNone/>
            </a:pPr>
            <a:r>
              <a:rPr lang="en">
                <a:solidFill>
                  <a:schemeClr val="dk1"/>
                </a:solidFill>
              </a:rPr>
              <a:t>1.</a:t>
            </a:r>
            <a:r>
              <a:rPr lang="en" sz="700">
                <a:solidFill>
                  <a:schemeClr val="dk1"/>
                </a:solidFill>
              </a:rPr>
              <a:t>      </a:t>
            </a:r>
            <a:r>
              <a:rPr lang="en">
                <a:solidFill>
                  <a:schemeClr val="dk1"/>
                </a:solidFill>
              </a:rPr>
              <a:t>Most of the activities are conducted from finish to start </a:t>
            </a:r>
            <a:endParaRPr>
              <a:solidFill>
                <a:schemeClr val="dk1"/>
              </a:solidFill>
            </a:endParaRPr>
          </a:p>
          <a:p>
            <a:pPr indent="0" lvl="0" marL="457200" rtl="0" algn="just">
              <a:lnSpc>
                <a:spcPct val="115000"/>
              </a:lnSpc>
              <a:spcBef>
                <a:spcPts val="0"/>
              </a:spcBef>
              <a:spcAft>
                <a:spcPts val="0"/>
              </a:spcAft>
              <a:buNone/>
            </a:pPr>
            <a:r>
              <a:rPr lang="en">
                <a:solidFill>
                  <a:schemeClr val="dk1"/>
                </a:solidFill>
              </a:rPr>
              <a:t>2.</a:t>
            </a:r>
            <a:r>
              <a:rPr lang="en" sz="700">
                <a:solidFill>
                  <a:schemeClr val="dk1"/>
                </a:solidFill>
              </a:rPr>
              <a:t>      </a:t>
            </a:r>
            <a:r>
              <a:rPr lang="en">
                <a:solidFill>
                  <a:schemeClr val="dk1"/>
                </a:solidFill>
              </a:rPr>
              <a:t>These activities happen in a series and have predecessors, so it must be completed in a certain order, for example you must have a blueprint created, before getting your permits approved.  </a:t>
            </a:r>
            <a:endParaRPr>
              <a:solidFill>
                <a:schemeClr val="dk1"/>
              </a:solidFill>
            </a:endParaRPr>
          </a:p>
          <a:p>
            <a:pPr indent="0" lvl="0" marL="457200" rtl="0" algn="just">
              <a:lnSpc>
                <a:spcPct val="115000"/>
              </a:lnSpc>
              <a:spcBef>
                <a:spcPts val="0"/>
              </a:spcBef>
              <a:spcAft>
                <a:spcPts val="0"/>
              </a:spcAft>
              <a:buNone/>
            </a:pPr>
            <a:r>
              <a:rPr lang="en">
                <a:solidFill>
                  <a:schemeClr val="dk1"/>
                </a:solidFill>
              </a:rPr>
              <a:t>3.</a:t>
            </a:r>
            <a:r>
              <a:rPr lang="en" sz="700">
                <a:solidFill>
                  <a:schemeClr val="dk1"/>
                </a:solidFill>
              </a:rPr>
              <a:t>      </a:t>
            </a:r>
            <a:r>
              <a:rPr lang="en">
                <a:solidFill>
                  <a:schemeClr val="dk1"/>
                </a:solidFill>
              </a:rPr>
              <a:t>We also have some activities that we revised to be parallel by using start-to-finish relationships. </a:t>
            </a:r>
            <a:endParaRPr>
              <a:solidFill>
                <a:schemeClr val="dk1"/>
              </a:solidFill>
            </a:endParaRPr>
          </a:p>
          <a:p>
            <a:pPr indent="0" lvl="0" marL="457200" rtl="0" algn="just">
              <a:lnSpc>
                <a:spcPct val="115000"/>
              </a:lnSpc>
              <a:spcBef>
                <a:spcPts val="0"/>
              </a:spcBef>
              <a:spcAft>
                <a:spcPts val="0"/>
              </a:spcAft>
              <a:buNone/>
            </a:pPr>
            <a:r>
              <a:rPr lang="en">
                <a:solidFill>
                  <a:schemeClr val="dk1"/>
                </a:solidFill>
              </a:rPr>
              <a:t>4.</a:t>
            </a:r>
            <a:r>
              <a:rPr lang="en" sz="700">
                <a:solidFill>
                  <a:schemeClr val="dk1"/>
                </a:solidFill>
              </a:rPr>
              <a:t>      </a:t>
            </a:r>
            <a:r>
              <a:rPr lang="en">
                <a:solidFill>
                  <a:schemeClr val="dk1"/>
                </a:solidFill>
              </a:rPr>
              <a:t>For example, for kitchen fixtures, there can be different workers installing lighting, cabinetry, countertops, sink, oven, microwave, refrigerator, etc… all on the same day. </a:t>
            </a:r>
            <a:endParaRPr>
              <a:solidFill>
                <a:schemeClr val="dk1"/>
              </a:solidFill>
            </a:endParaRPr>
          </a:p>
          <a:p>
            <a:pPr indent="0" lvl="0" marL="457200" rtl="0" algn="just">
              <a:lnSpc>
                <a:spcPct val="115000"/>
              </a:lnSpc>
              <a:spcBef>
                <a:spcPts val="0"/>
              </a:spcBef>
              <a:spcAft>
                <a:spcPts val="0"/>
              </a:spcAft>
              <a:buNone/>
            </a:pPr>
            <a:r>
              <a:rPr lang="en">
                <a:solidFill>
                  <a:schemeClr val="dk1"/>
                </a:solidFill>
              </a:rPr>
              <a:t>5.</a:t>
            </a:r>
            <a:r>
              <a:rPr lang="en" sz="700">
                <a:solidFill>
                  <a:schemeClr val="dk1"/>
                </a:solidFill>
              </a:rPr>
              <a:t>      </a:t>
            </a:r>
            <a:r>
              <a:rPr lang="en">
                <a:solidFill>
                  <a:schemeClr val="dk1"/>
                </a:solidFill>
              </a:rPr>
              <a:t>The activities in red are the critical path activities on the Gantt chart that we will monitor closely to ensure it meets our timelines.</a:t>
            </a:r>
            <a:endParaRPr>
              <a:solidFill>
                <a:schemeClr val="dk1"/>
              </a:solidFill>
            </a:endParaRPr>
          </a:p>
          <a:p>
            <a:pPr indent="0" lvl="0" marL="457200" rtl="0" algn="just">
              <a:lnSpc>
                <a:spcPct val="115000"/>
              </a:lnSpc>
              <a:spcBef>
                <a:spcPts val="0"/>
              </a:spcBef>
              <a:spcAft>
                <a:spcPts val="0"/>
              </a:spcAft>
              <a:buNone/>
            </a:pPr>
            <a:r>
              <a:rPr lang="en">
                <a:solidFill>
                  <a:schemeClr val="dk1"/>
                </a:solidFill>
              </a:rPr>
              <a:t>6.</a:t>
            </a:r>
            <a:r>
              <a:rPr lang="en" sz="700">
                <a:solidFill>
                  <a:schemeClr val="dk1"/>
                </a:solidFill>
              </a:rPr>
              <a:t>      </a:t>
            </a:r>
            <a:r>
              <a:rPr lang="en">
                <a:solidFill>
                  <a:schemeClr val="dk1"/>
                </a:solidFill>
              </a:rPr>
              <a:t>Some of these activities have the longest duration like Service Blueprinting which takes 33 days and Zone Approval which takes 45 days.</a:t>
            </a:r>
            <a:endParaRPr>
              <a:solidFill>
                <a:schemeClr val="dk1"/>
              </a:solidFill>
            </a:endParaRPr>
          </a:p>
          <a:p>
            <a:pPr indent="-304800" lvl="0" marL="457200" rtl="0" algn="just">
              <a:lnSpc>
                <a:spcPct val="115000"/>
              </a:lnSpc>
              <a:spcBef>
                <a:spcPts val="0"/>
              </a:spcBef>
              <a:spcAft>
                <a:spcPts val="0"/>
              </a:spcAft>
              <a:buClr>
                <a:schemeClr val="dk1"/>
              </a:buClr>
              <a:buSzPts val="1200"/>
              <a:buFont typeface="Times New Roman"/>
              <a:buAutoNum type="arabicPeriod"/>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caf503c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caf503c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
                <a:solidFill>
                  <a:schemeClr val="dk1"/>
                </a:solidFill>
              </a:rPr>
              <a:t>FLORA WONG</a:t>
            </a:r>
            <a:endParaRPr>
              <a:solidFill>
                <a:schemeClr val="dk1"/>
              </a:solidFill>
            </a:endParaRPr>
          </a:p>
          <a:p>
            <a:pPr indent="0" lvl="0" marL="457200" rtl="0" algn="just">
              <a:lnSpc>
                <a:spcPct val="115000"/>
              </a:lnSpc>
              <a:spcBef>
                <a:spcPts val="0"/>
              </a:spcBef>
              <a:spcAft>
                <a:spcPts val="0"/>
              </a:spcAft>
              <a:buNone/>
            </a:pPr>
            <a:r>
              <a:t/>
            </a:r>
            <a:endParaRPr>
              <a:solidFill>
                <a:schemeClr val="dk1"/>
              </a:solidFill>
            </a:endParaRPr>
          </a:p>
          <a:p>
            <a:pPr indent="0" lvl="0" marL="457200" rtl="0" algn="just">
              <a:lnSpc>
                <a:spcPct val="115000"/>
              </a:lnSpc>
              <a:spcBef>
                <a:spcPts val="0"/>
              </a:spcBef>
              <a:spcAft>
                <a:spcPts val="0"/>
              </a:spcAft>
              <a:buNone/>
            </a:pPr>
            <a:r>
              <a:rPr lang="en">
                <a:solidFill>
                  <a:schemeClr val="dk1"/>
                </a:solidFill>
              </a:rPr>
              <a:t>1.</a:t>
            </a:r>
            <a:r>
              <a:rPr lang="en" sz="700">
                <a:solidFill>
                  <a:schemeClr val="dk1"/>
                </a:solidFill>
              </a:rPr>
              <a:t>      </a:t>
            </a:r>
            <a:r>
              <a:rPr lang="en">
                <a:solidFill>
                  <a:srgbClr val="1B212C"/>
                </a:solidFill>
              </a:rPr>
              <a:t>The natural disaster caused close to a 3 months delay in our timeline.</a:t>
            </a:r>
            <a:endParaRPr>
              <a:solidFill>
                <a:srgbClr val="1B212C"/>
              </a:solidFill>
            </a:endParaRPr>
          </a:p>
          <a:p>
            <a:pPr indent="0" lvl="0" marL="457200" rtl="0" algn="just">
              <a:lnSpc>
                <a:spcPct val="115000"/>
              </a:lnSpc>
              <a:spcBef>
                <a:spcPts val="0"/>
              </a:spcBef>
              <a:spcAft>
                <a:spcPts val="0"/>
              </a:spcAft>
              <a:buNone/>
            </a:pPr>
            <a:r>
              <a:rPr lang="en">
                <a:solidFill>
                  <a:schemeClr val="dk1"/>
                </a:solidFill>
              </a:rPr>
              <a:t> </a:t>
            </a:r>
            <a:endParaRPr>
              <a:solidFill>
                <a:schemeClr val="dk1"/>
              </a:solidFill>
            </a:endParaRPr>
          </a:p>
          <a:p>
            <a:pPr indent="0" lvl="0" marL="457200" rtl="0" algn="just">
              <a:lnSpc>
                <a:spcPct val="115000"/>
              </a:lnSpc>
              <a:spcBef>
                <a:spcPts val="0"/>
              </a:spcBef>
              <a:spcAft>
                <a:spcPts val="0"/>
              </a:spcAft>
              <a:buNone/>
            </a:pPr>
            <a:r>
              <a:rPr lang="en">
                <a:solidFill>
                  <a:schemeClr val="dk1"/>
                </a:solidFill>
              </a:rPr>
              <a:t>2.</a:t>
            </a:r>
            <a:r>
              <a:rPr lang="en" sz="700">
                <a:solidFill>
                  <a:schemeClr val="dk1"/>
                </a:solidFill>
              </a:rPr>
              <a:t>      </a:t>
            </a:r>
            <a:r>
              <a:rPr lang="en">
                <a:solidFill>
                  <a:srgbClr val="1B212C"/>
                </a:solidFill>
              </a:rPr>
              <a:t>Original timeline was to complete the project on 8/5/2021 and now it is 10/26/2021 (82 days delay).</a:t>
            </a:r>
            <a:endParaRPr>
              <a:solidFill>
                <a:srgbClr val="1B212C"/>
              </a:solidFill>
            </a:endParaRPr>
          </a:p>
          <a:p>
            <a:pPr indent="0" lvl="0" marL="457200" rtl="0" algn="l">
              <a:lnSpc>
                <a:spcPct val="115000"/>
              </a:lnSpc>
              <a:spcBef>
                <a:spcPts val="0"/>
              </a:spcBef>
              <a:spcAft>
                <a:spcPts val="0"/>
              </a:spcAft>
              <a:buNone/>
            </a:pPr>
            <a:r>
              <a:t/>
            </a:r>
            <a:endParaRPr sz="1200">
              <a:solidFill>
                <a:srgbClr val="1B212C"/>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573c7be9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573c7be9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FLORA WONG</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After the natural disaster, we had to add in activities like Investigation, hire new employees to work overtime on weekends, clean debris, rebuild building using more earthquake resistant materials to strengthen structure (i.e steel ground beams, strong moment connections, columns designed to resist loads, fix the main beams, lightweight conventional cladding is fitted to the frames, lightweight or thin concrete roofs are fitted) to WBS. </a:t>
            </a:r>
            <a:r>
              <a:rPr lang="en" sz="1200">
                <a:solidFill>
                  <a:schemeClr val="dk1"/>
                </a:solidFill>
                <a:latin typeface="Times New Roman"/>
                <a:ea typeface="Times New Roman"/>
                <a:cs typeface="Times New Roman"/>
                <a:sym typeface="Times New Roman"/>
              </a:rPr>
              <a:t>Highlighted</a:t>
            </a:r>
            <a:r>
              <a:rPr lang="en" sz="1200">
                <a:solidFill>
                  <a:schemeClr val="dk1"/>
                </a:solidFill>
                <a:latin typeface="Times New Roman"/>
                <a:ea typeface="Times New Roman"/>
                <a:cs typeface="Times New Roman"/>
                <a:sym typeface="Times New Roman"/>
              </a:rPr>
              <a:t> in yellow.</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activities highlighted in red on the gantt chart are the critical path activities.  Since this is a time-constrained project, we had to smooth our resource demand.  </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If things can happen in parallel like Clear area of debris and re-excavating, and hire employees to work and perform over-time, we made that happen.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By having workers work on the weekends and crashing some </a:t>
            </a:r>
            <a:r>
              <a:rPr lang="en" sz="1200">
                <a:solidFill>
                  <a:schemeClr val="dk1"/>
                </a:solidFill>
                <a:latin typeface="Times New Roman"/>
                <a:ea typeface="Times New Roman"/>
                <a:cs typeface="Times New Roman"/>
                <a:sym typeface="Times New Roman"/>
              </a:rPr>
              <a:t>activities</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highlighted</a:t>
            </a:r>
            <a:r>
              <a:rPr lang="en" sz="1200">
                <a:solidFill>
                  <a:schemeClr val="dk1"/>
                </a:solidFill>
                <a:latin typeface="Times New Roman"/>
                <a:ea typeface="Times New Roman"/>
                <a:cs typeface="Times New Roman"/>
                <a:sym typeface="Times New Roman"/>
              </a:rPr>
              <a:t> in green we were able to pull the schedule up by 2 months from 10/26/2021 to 8/17/2021 (70 days).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573c7be9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573c7be9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PATRICIA LIGON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Specify areas you want to mention especially when you have a table with a lot of numbers to ensure you get everyone’s attention. Focus on most interesting topics/ humorous items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6.jpg"/><Relationship Id="rId5"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768025" y="0"/>
            <a:ext cx="4881300" cy="13863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b="1" lang="en" sz="2000">
                <a:solidFill>
                  <a:srgbClr val="CC0000"/>
                </a:solidFill>
              </a:rPr>
              <a:t>Addressing the Housing Crisis</a:t>
            </a:r>
            <a:endParaRPr b="1" sz="2000">
              <a:solidFill>
                <a:srgbClr val="CC0000"/>
              </a:solidFill>
            </a:endParaRPr>
          </a:p>
          <a:p>
            <a:pPr indent="0" lvl="0" marL="0" rtl="0" algn="l">
              <a:lnSpc>
                <a:spcPct val="100000"/>
              </a:lnSpc>
              <a:spcBef>
                <a:spcPts val="1200"/>
              </a:spcBef>
              <a:spcAft>
                <a:spcPts val="0"/>
              </a:spcAft>
              <a:buClr>
                <a:schemeClr val="dk1"/>
              </a:buClr>
              <a:buSzPts val="1100"/>
              <a:buFont typeface="Arial"/>
              <a:buNone/>
            </a:pPr>
            <a:r>
              <a:rPr b="1" lang="en" sz="2000">
                <a:solidFill>
                  <a:srgbClr val="4A86E8"/>
                </a:solidFill>
              </a:rPr>
              <a:t>Project Management of Affordable Housing Unit Construction in the San Francisco Bay Area</a:t>
            </a:r>
            <a:endParaRPr b="1" sz="4400">
              <a:solidFill>
                <a:srgbClr val="4A86E8"/>
              </a:solidFill>
            </a:endParaRPr>
          </a:p>
        </p:txBody>
      </p:sp>
      <p:sp>
        <p:nvSpPr>
          <p:cNvPr id="135" name="Google Shape;135;p13"/>
          <p:cNvSpPr txBox="1"/>
          <p:nvPr>
            <p:ph idx="1" type="subTitle"/>
          </p:nvPr>
        </p:nvSpPr>
        <p:spPr>
          <a:xfrm>
            <a:off x="228600" y="3389625"/>
            <a:ext cx="3297600" cy="152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FFFFFF"/>
                </a:solidFill>
                <a:latin typeface="Montserrat"/>
                <a:ea typeface="Montserrat"/>
                <a:cs typeface="Montserrat"/>
                <a:sym typeface="Montserrat"/>
              </a:rPr>
              <a:t>Analysts: </a:t>
            </a:r>
            <a:endParaRPr sz="14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400">
                <a:solidFill>
                  <a:srgbClr val="FFFFFF"/>
                </a:solidFill>
                <a:latin typeface="Montserrat"/>
                <a:ea typeface="Montserrat"/>
                <a:cs typeface="Montserrat"/>
                <a:sym typeface="Montserrat"/>
              </a:rPr>
              <a:t>Christian Rodriguez | Flora Wong | Jeff Estrellanes | Patricia Ligon | Nancy Yuen | Gyati Mittal | Ankitaben Patel | Anshika Sharma</a:t>
            </a:r>
            <a:endParaRPr>
              <a:solidFill>
                <a:srgbClr val="FFFFFF"/>
              </a:solidFill>
              <a:latin typeface="Montserrat"/>
              <a:ea typeface="Montserrat"/>
              <a:cs typeface="Montserrat"/>
              <a:sym typeface="Montserrat"/>
            </a:endParaRPr>
          </a:p>
        </p:txBody>
      </p:sp>
      <p:pic>
        <p:nvPicPr>
          <p:cNvPr id="136" name="Google Shape;136;p13"/>
          <p:cNvPicPr preferRelativeResize="0"/>
          <p:nvPr/>
        </p:nvPicPr>
        <p:blipFill rotWithShape="1">
          <a:blip r:embed="rId3">
            <a:alphaModFix/>
          </a:blip>
          <a:srcRect b="57670" l="-126850" r="126849" t="-57670"/>
          <a:stretch/>
        </p:blipFill>
        <p:spPr>
          <a:xfrm>
            <a:off x="152400" y="152400"/>
            <a:ext cx="3218200" cy="2596909"/>
          </a:xfrm>
          <a:prstGeom prst="rect">
            <a:avLst/>
          </a:prstGeom>
          <a:noFill/>
          <a:ln>
            <a:noFill/>
          </a:ln>
        </p:spPr>
      </p:pic>
      <p:pic>
        <p:nvPicPr>
          <p:cNvPr id="137" name="Google Shape;137;p13"/>
          <p:cNvPicPr preferRelativeResize="0"/>
          <p:nvPr/>
        </p:nvPicPr>
        <p:blipFill>
          <a:blip r:embed="rId4">
            <a:alphaModFix/>
          </a:blip>
          <a:stretch>
            <a:fillRect/>
          </a:stretch>
        </p:blipFill>
        <p:spPr>
          <a:xfrm>
            <a:off x="3901100" y="1770400"/>
            <a:ext cx="5008025" cy="321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999575" y="0"/>
            <a:ext cx="7953600" cy="675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200"/>
              <a:t>Project Planning: </a:t>
            </a:r>
            <a:r>
              <a:rPr b="1" lang="en" sz="2200"/>
              <a:t>Timeline (Before Natural Disaster)</a:t>
            </a:r>
            <a:endParaRPr b="1" sz="2200"/>
          </a:p>
        </p:txBody>
      </p:sp>
      <p:pic>
        <p:nvPicPr>
          <p:cNvPr id="199" name="Google Shape;199;p22"/>
          <p:cNvPicPr preferRelativeResize="0"/>
          <p:nvPr/>
        </p:nvPicPr>
        <p:blipFill>
          <a:blip r:embed="rId3">
            <a:alphaModFix/>
          </a:blip>
          <a:stretch>
            <a:fillRect/>
          </a:stretch>
        </p:blipFill>
        <p:spPr>
          <a:xfrm>
            <a:off x="1096300" y="749150"/>
            <a:ext cx="7953702" cy="4293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685200" y="88950"/>
            <a:ext cx="8331900" cy="592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200"/>
              <a:t>Project Planning: New Timeline with Crashing activities</a:t>
            </a:r>
            <a:endParaRPr b="1" sz="2200">
              <a:solidFill>
                <a:srgbClr val="FFFFFF"/>
              </a:solidFill>
              <a:latin typeface="Arial"/>
              <a:ea typeface="Arial"/>
              <a:cs typeface="Arial"/>
              <a:sym typeface="Arial"/>
            </a:endParaRPr>
          </a:p>
          <a:p>
            <a:pPr indent="0" lvl="0" marL="0" rtl="0" algn="ctr">
              <a:spcBef>
                <a:spcPts val="0"/>
              </a:spcBef>
              <a:spcAft>
                <a:spcPts val="0"/>
              </a:spcAft>
              <a:buNone/>
            </a:pPr>
            <a:r>
              <a:t/>
            </a:r>
            <a:endParaRPr/>
          </a:p>
        </p:txBody>
      </p:sp>
      <p:pic>
        <p:nvPicPr>
          <p:cNvPr id="205" name="Google Shape;205;p23"/>
          <p:cNvPicPr preferRelativeResize="0"/>
          <p:nvPr/>
        </p:nvPicPr>
        <p:blipFill>
          <a:blip r:embed="rId3">
            <a:alphaModFix/>
          </a:blip>
          <a:stretch>
            <a:fillRect/>
          </a:stretch>
        </p:blipFill>
        <p:spPr>
          <a:xfrm>
            <a:off x="1114600" y="806750"/>
            <a:ext cx="7829448" cy="4156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387900" y="46450"/>
            <a:ext cx="8368200" cy="530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Project Executing: </a:t>
            </a:r>
            <a:r>
              <a:rPr b="1" lang="en" sz="2200"/>
              <a:t>Technical</a:t>
            </a:r>
            <a:r>
              <a:rPr b="1" lang="en" sz="2200">
                <a:latin typeface="Times New Roman"/>
                <a:ea typeface="Times New Roman"/>
                <a:cs typeface="Times New Roman"/>
                <a:sym typeface="Times New Roman"/>
              </a:rPr>
              <a:t> </a:t>
            </a:r>
            <a:r>
              <a:rPr b="1" lang="en" sz="2200"/>
              <a:t>Challenges</a:t>
            </a:r>
            <a:endParaRPr b="1" sz="2200"/>
          </a:p>
        </p:txBody>
      </p:sp>
      <p:sp>
        <p:nvSpPr>
          <p:cNvPr id="211" name="Google Shape;211;p24"/>
          <p:cNvSpPr txBox="1"/>
          <p:nvPr>
            <p:ph idx="1" type="body"/>
          </p:nvPr>
        </p:nvSpPr>
        <p:spPr>
          <a:xfrm>
            <a:off x="540300" y="586625"/>
            <a:ext cx="8368200" cy="44046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 sz="1400" u="sng">
                <a:solidFill>
                  <a:srgbClr val="FFFFFF"/>
                </a:solidFill>
                <a:latin typeface="Montserrat"/>
                <a:ea typeface="Montserrat"/>
                <a:cs typeface="Montserrat"/>
                <a:sym typeface="Montserrat"/>
              </a:rPr>
              <a:t>Environmental challenges:</a:t>
            </a:r>
            <a:r>
              <a:rPr b="1" lang="en" sz="1500">
                <a:solidFill>
                  <a:srgbClr val="FFFFFF"/>
                </a:solidFill>
                <a:latin typeface="Montserrat"/>
                <a:ea typeface="Montserrat"/>
                <a:cs typeface="Montserrat"/>
                <a:sym typeface="Montserrat"/>
              </a:rPr>
              <a:t> </a:t>
            </a:r>
            <a:endParaRPr b="1" sz="1500">
              <a:solidFill>
                <a:srgbClr val="FFFFFF"/>
              </a:solidFill>
              <a:latin typeface="Montserrat"/>
              <a:ea typeface="Montserrat"/>
              <a:cs typeface="Montserrat"/>
              <a:sym typeface="Montserrat"/>
            </a:endParaRPr>
          </a:p>
          <a:p>
            <a:pPr indent="-317500" lvl="0" marL="1371600" rtl="0" algn="l">
              <a:spcBef>
                <a:spcPts val="0"/>
              </a:spcBef>
              <a:spcAft>
                <a:spcPts val="0"/>
              </a:spcAft>
              <a:buClr>
                <a:srgbClr val="FFFFFF"/>
              </a:buClr>
              <a:buSzPts val="1400"/>
              <a:buFont typeface="Montserrat"/>
              <a:buChar char="●"/>
            </a:pPr>
            <a:r>
              <a:rPr lang="en" sz="1400">
                <a:solidFill>
                  <a:srgbClr val="FFFFFF"/>
                </a:solidFill>
                <a:latin typeface="Montserrat"/>
                <a:ea typeface="Montserrat"/>
                <a:cs typeface="Montserrat"/>
                <a:sym typeface="Montserrat"/>
              </a:rPr>
              <a:t>Congested areas with poor air quality </a:t>
            </a:r>
            <a:endParaRPr sz="1400">
              <a:solidFill>
                <a:srgbClr val="FFFFFF"/>
              </a:solidFill>
              <a:latin typeface="Montserrat"/>
              <a:ea typeface="Montserrat"/>
              <a:cs typeface="Montserrat"/>
              <a:sym typeface="Montserrat"/>
            </a:endParaRPr>
          </a:p>
          <a:p>
            <a:pPr indent="0" lvl="0" marL="1371600" rtl="0" algn="l">
              <a:spcBef>
                <a:spcPts val="0"/>
              </a:spcBef>
              <a:spcAft>
                <a:spcPts val="0"/>
              </a:spcAft>
              <a:buNone/>
            </a:pPr>
            <a:r>
              <a:rPr lang="en" sz="1400">
                <a:solidFill>
                  <a:srgbClr val="FFFFFF"/>
                </a:solidFill>
                <a:latin typeface="Montserrat"/>
                <a:ea typeface="Montserrat"/>
                <a:cs typeface="Montserrat"/>
                <a:sym typeface="Montserrat"/>
              </a:rPr>
              <a:t>due  to cars and trucks</a:t>
            </a:r>
            <a:endParaRPr sz="1400">
              <a:solidFill>
                <a:srgbClr val="FFFFFF"/>
              </a:solidFill>
              <a:latin typeface="Montserrat"/>
              <a:ea typeface="Montserrat"/>
              <a:cs typeface="Montserrat"/>
              <a:sym typeface="Montserrat"/>
            </a:endParaRPr>
          </a:p>
          <a:p>
            <a:pPr indent="-317500" lvl="0" marL="1371600" rtl="0" algn="l">
              <a:spcBef>
                <a:spcPts val="0"/>
              </a:spcBef>
              <a:spcAft>
                <a:spcPts val="0"/>
              </a:spcAft>
              <a:buClr>
                <a:srgbClr val="FFFFFF"/>
              </a:buClr>
              <a:buSzPts val="1400"/>
              <a:buFont typeface="Montserrat"/>
              <a:buChar char="●"/>
            </a:pPr>
            <a:r>
              <a:rPr lang="en" sz="1400">
                <a:solidFill>
                  <a:srgbClr val="FFFFFF"/>
                </a:solidFill>
                <a:latin typeface="Montserrat"/>
                <a:ea typeface="Montserrat"/>
                <a:cs typeface="Montserrat"/>
                <a:sym typeface="Montserrat"/>
              </a:rPr>
              <a:t>Industrial areas</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400">
              <a:solidFill>
                <a:srgbClr val="000000"/>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400">
              <a:solidFill>
                <a:srgbClr val="000000"/>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400">
              <a:solidFill>
                <a:srgbClr val="000000"/>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400">
              <a:solidFill>
                <a:srgbClr val="000000"/>
              </a:solidFill>
              <a:highlight>
                <a:srgbClr val="FFFFFF"/>
              </a:highlight>
              <a:latin typeface="Montserrat"/>
              <a:ea typeface="Montserrat"/>
              <a:cs typeface="Montserrat"/>
              <a:sym typeface="Montserrat"/>
            </a:endParaRPr>
          </a:p>
          <a:p>
            <a:pPr indent="0" lvl="0" marL="3200400" rtl="0" algn="l">
              <a:spcBef>
                <a:spcPts val="0"/>
              </a:spcBef>
              <a:spcAft>
                <a:spcPts val="0"/>
              </a:spcAft>
              <a:buNone/>
            </a:pPr>
            <a:r>
              <a:rPr b="1" lang="en" sz="1400" u="sng">
                <a:solidFill>
                  <a:srgbClr val="FFFFFF"/>
                </a:solidFill>
                <a:latin typeface="Montserrat"/>
                <a:ea typeface="Montserrat"/>
                <a:cs typeface="Montserrat"/>
                <a:sym typeface="Montserrat"/>
              </a:rPr>
              <a:t>Space Issues:</a:t>
            </a:r>
            <a:r>
              <a:rPr lang="en" sz="1400" u="sng">
                <a:solidFill>
                  <a:srgbClr val="FFFFFF"/>
                </a:solidFill>
                <a:latin typeface="Montserrat"/>
                <a:ea typeface="Montserrat"/>
                <a:cs typeface="Montserrat"/>
                <a:sym typeface="Montserrat"/>
              </a:rPr>
              <a:t> </a:t>
            </a:r>
            <a:endParaRPr sz="1400" u="sng">
              <a:solidFill>
                <a:srgbClr val="FFFFFF"/>
              </a:solidFill>
              <a:latin typeface="Montserrat"/>
              <a:ea typeface="Montserrat"/>
              <a:cs typeface="Montserrat"/>
              <a:sym typeface="Montserrat"/>
            </a:endParaRPr>
          </a:p>
          <a:p>
            <a:pPr indent="-317500" lvl="0" marL="3657600" rtl="0" algn="l">
              <a:spcBef>
                <a:spcPts val="0"/>
              </a:spcBef>
              <a:spcAft>
                <a:spcPts val="0"/>
              </a:spcAft>
              <a:buClr>
                <a:srgbClr val="FFFFFF"/>
              </a:buClr>
              <a:buSzPts val="1400"/>
              <a:buFont typeface="Montserrat"/>
              <a:buChar char="●"/>
            </a:pPr>
            <a:r>
              <a:rPr lang="en" sz="1400">
                <a:solidFill>
                  <a:srgbClr val="FFFFFF"/>
                </a:solidFill>
                <a:latin typeface="Montserrat"/>
                <a:ea typeface="Montserrat"/>
                <a:cs typeface="Montserrat"/>
                <a:sym typeface="Montserrat"/>
              </a:rPr>
              <a:t>Overcrowding</a:t>
            </a:r>
            <a:endParaRPr sz="1400">
              <a:solidFill>
                <a:srgbClr val="FFFFFF"/>
              </a:solidFill>
              <a:latin typeface="Montserrat"/>
              <a:ea typeface="Montserrat"/>
              <a:cs typeface="Montserrat"/>
              <a:sym typeface="Montserrat"/>
            </a:endParaRPr>
          </a:p>
          <a:p>
            <a:pPr indent="-317500" lvl="0" marL="3657600" rtl="0" algn="l">
              <a:spcBef>
                <a:spcPts val="0"/>
              </a:spcBef>
              <a:spcAft>
                <a:spcPts val="0"/>
              </a:spcAft>
              <a:buClr>
                <a:srgbClr val="FFFFFF"/>
              </a:buClr>
              <a:buSzPts val="1400"/>
              <a:buFont typeface="Montserrat"/>
              <a:buChar char="●"/>
            </a:pPr>
            <a:r>
              <a:rPr lang="en" sz="1400">
                <a:solidFill>
                  <a:srgbClr val="FFFFFF"/>
                </a:solidFill>
                <a:latin typeface="Montserrat"/>
                <a:ea typeface="Montserrat"/>
                <a:cs typeface="Montserrat"/>
                <a:sym typeface="Montserrat"/>
              </a:rPr>
              <a:t>Lack of housing </a:t>
            </a:r>
            <a:endParaRPr sz="1400">
              <a:solidFill>
                <a:srgbClr val="FFFFFF"/>
              </a:solidFill>
              <a:latin typeface="Montserrat"/>
              <a:ea typeface="Montserrat"/>
              <a:cs typeface="Montserrat"/>
              <a:sym typeface="Montserrat"/>
            </a:endParaRPr>
          </a:p>
          <a:p>
            <a:pPr indent="0" lvl="0" marL="3657600" rtl="0" algn="l">
              <a:spcBef>
                <a:spcPts val="0"/>
              </a:spcBef>
              <a:spcAft>
                <a:spcPts val="0"/>
              </a:spcAft>
              <a:buNone/>
            </a:pPr>
            <a:r>
              <a:rPr lang="en" sz="1400">
                <a:solidFill>
                  <a:srgbClr val="FFFFFF"/>
                </a:solidFill>
                <a:latin typeface="Montserrat"/>
                <a:ea typeface="Montserrat"/>
                <a:cs typeface="Montserrat"/>
                <a:sym typeface="Montserrat"/>
              </a:rPr>
              <a:t>and homelessness</a:t>
            </a:r>
            <a:endParaRPr sz="1400">
              <a:solidFill>
                <a:srgbClr val="FFFFFF"/>
              </a:solidFill>
              <a:latin typeface="Montserrat"/>
              <a:ea typeface="Montserrat"/>
              <a:cs typeface="Montserrat"/>
              <a:sym typeface="Montserrat"/>
            </a:endParaRPr>
          </a:p>
          <a:p>
            <a:pPr indent="0" lvl="0" marL="3200400" rtl="0" algn="l">
              <a:spcBef>
                <a:spcPts val="0"/>
              </a:spcBef>
              <a:spcAft>
                <a:spcPts val="0"/>
              </a:spcAft>
              <a:buNone/>
            </a:pPr>
            <a:r>
              <a:t/>
            </a:r>
            <a:endParaRPr sz="1400" u="sng">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4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 sz="1400" u="sng">
                <a:solidFill>
                  <a:srgbClr val="FFFFFF"/>
                </a:solidFill>
                <a:latin typeface="Montserrat"/>
                <a:ea typeface="Montserrat"/>
                <a:cs typeface="Montserrat"/>
                <a:sym typeface="Montserrat"/>
              </a:rPr>
              <a:t>Crime Issues:</a:t>
            </a:r>
            <a:r>
              <a:rPr lang="en" sz="1400">
                <a:solidFill>
                  <a:srgbClr val="FFFFFF"/>
                </a:solidFill>
                <a:latin typeface="Montserrat"/>
                <a:ea typeface="Montserrat"/>
                <a:cs typeface="Montserrat"/>
                <a:sym typeface="Montserrat"/>
              </a:rPr>
              <a:t> </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sz="1400">
                <a:solidFill>
                  <a:srgbClr val="FFFFFF"/>
                </a:solidFill>
                <a:latin typeface="Montserrat"/>
                <a:ea typeface="Montserrat"/>
                <a:cs typeface="Montserrat"/>
                <a:sym typeface="Montserrat"/>
              </a:rPr>
              <a:t>Families prefer safe neighborhoods</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 sz="1400">
                <a:solidFill>
                  <a:srgbClr val="FFFFFF"/>
                </a:solidFill>
                <a:latin typeface="Montserrat"/>
                <a:ea typeface="Montserrat"/>
                <a:cs typeface="Montserrat"/>
                <a:sym typeface="Montserrat"/>
              </a:rPr>
              <a:t>Families prefer neighborhoods with good schools</a:t>
            </a:r>
            <a:endParaRPr sz="1400">
              <a:solidFill>
                <a:srgbClr val="FFFFFF"/>
              </a:solidFill>
              <a:latin typeface="Montserrat"/>
              <a:ea typeface="Montserrat"/>
              <a:cs typeface="Montserrat"/>
              <a:sym typeface="Montserrat"/>
            </a:endParaRPr>
          </a:p>
        </p:txBody>
      </p:sp>
      <p:pic>
        <p:nvPicPr>
          <p:cNvPr id="212" name="Google Shape;212;p24"/>
          <p:cNvPicPr preferRelativeResize="0"/>
          <p:nvPr/>
        </p:nvPicPr>
        <p:blipFill>
          <a:blip r:embed="rId3">
            <a:alphaModFix/>
          </a:blip>
          <a:stretch>
            <a:fillRect/>
          </a:stretch>
        </p:blipFill>
        <p:spPr>
          <a:xfrm>
            <a:off x="5777100" y="720975"/>
            <a:ext cx="3124424" cy="1807800"/>
          </a:xfrm>
          <a:prstGeom prst="rect">
            <a:avLst/>
          </a:prstGeom>
          <a:noFill/>
          <a:ln>
            <a:noFill/>
          </a:ln>
        </p:spPr>
      </p:pic>
      <p:pic>
        <p:nvPicPr>
          <p:cNvPr id="213" name="Google Shape;213;p24"/>
          <p:cNvPicPr preferRelativeResize="0"/>
          <p:nvPr/>
        </p:nvPicPr>
        <p:blipFill>
          <a:blip r:embed="rId4">
            <a:alphaModFix/>
          </a:blip>
          <a:stretch>
            <a:fillRect/>
          </a:stretch>
        </p:blipFill>
        <p:spPr>
          <a:xfrm>
            <a:off x="1009001" y="2941126"/>
            <a:ext cx="1867250" cy="1171125"/>
          </a:xfrm>
          <a:prstGeom prst="rect">
            <a:avLst/>
          </a:prstGeom>
          <a:noFill/>
          <a:ln>
            <a:noFill/>
          </a:ln>
        </p:spPr>
      </p:pic>
      <p:pic>
        <p:nvPicPr>
          <p:cNvPr id="214" name="Google Shape;214;p24"/>
          <p:cNvPicPr preferRelativeResize="0"/>
          <p:nvPr/>
        </p:nvPicPr>
        <p:blipFill>
          <a:blip r:embed="rId5">
            <a:alphaModFix/>
          </a:blip>
          <a:stretch>
            <a:fillRect/>
          </a:stretch>
        </p:blipFill>
        <p:spPr>
          <a:xfrm>
            <a:off x="6182775" y="2966875"/>
            <a:ext cx="2718750" cy="1872416"/>
          </a:xfrm>
          <a:prstGeom prst="rect">
            <a:avLst/>
          </a:prstGeom>
          <a:noFill/>
          <a:ln>
            <a:noFill/>
          </a:ln>
        </p:spPr>
      </p:pic>
      <p:pic>
        <p:nvPicPr>
          <p:cNvPr id="215" name="Google Shape;215;p24"/>
          <p:cNvPicPr preferRelativeResize="0"/>
          <p:nvPr/>
        </p:nvPicPr>
        <p:blipFill>
          <a:blip r:embed="rId6">
            <a:alphaModFix/>
          </a:blip>
          <a:stretch>
            <a:fillRect/>
          </a:stretch>
        </p:blipFill>
        <p:spPr>
          <a:xfrm>
            <a:off x="1009000" y="1813300"/>
            <a:ext cx="1867250" cy="105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387900" y="46450"/>
            <a:ext cx="8368200" cy="530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Project Executing: Technical</a:t>
            </a:r>
            <a:r>
              <a:rPr b="1" lang="en" sz="2200">
                <a:latin typeface="Times New Roman"/>
                <a:ea typeface="Times New Roman"/>
                <a:cs typeface="Times New Roman"/>
                <a:sym typeface="Times New Roman"/>
              </a:rPr>
              <a:t> </a:t>
            </a:r>
            <a:r>
              <a:rPr b="1" lang="en" sz="2200"/>
              <a:t>Challenges</a:t>
            </a:r>
            <a:endParaRPr b="1" sz="2200"/>
          </a:p>
        </p:txBody>
      </p:sp>
      <p:sp>
        <p:nvSpPr>
          <p:cNvPr id="221" name="Google Shape;221;p25"/>
          <p:cNvSpPr txBox="1"/>
          <p:nvPr>
            <p:ph idx="1" type="body"/>
          </p:nvPr>
        </p:nvSpPr>
        <p:spPr>
          <a:xfrm>
            <a:off x="387900" y="739025"/>
            <a:ext cx="8368200" cy="44046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 sz="1400" u="sng">
                <a:latin typeface="Montserrat"/>
                <a:ea typeface="Montserrat"/>
                <a:cs typeface="Montserrat"/>
                <a:sym typeface="Montserrat"/>
              </a:rPr>
              <a:t>Unsuitable Areas</a:t>
            </a:r>
            <a:r>
              <a:rPr b="1" lang="en" sz="1400" u="sng">
                <a:solidFill>
                  <a:srgbClr val="FFFFFF"/>
                </a:solidFill>
                <a:latin typeface="Montserrat"/>
                <a:ea typeface="Montserrat"/>
                <a:cs typeface="Montserrat"/>
                <a:sym typeface="Montserrat"/>
              </a:rPr>
              <a:t>:</a:t>
            </a:r>
            <a:r>
              <a:rPr b="1" lang="en" sz="1500">
                <a:solidFill>
                  <a:srgbClr val="FFFFFF"/>
                </a:solidFill>
                <a:latin typeface="Montserrat"/>
                <a:ea typeface="Montserrat"/>
                <a:cs typeface="Montserrat"/>
                <a:sym typeface="Montserrat"/>
              </a:rPr>
              <a:t> </a:t>
            </a:r>
            <a:endParaRPr b="1" sz="1500">
              <a:solidFill>
                <a:srgbClr val="FFFFFF"/>
              </a:solidFill>
              <a:latin typeface="Montserrat"/>
              <a:ea typeface="Montserrat"/>
              <a:cs typeface="Montserrat"/>
              <a:sym typeface="Montserrat"/>
            </a:endParaRPr>
          </a:p>
          <a:p>
            <a:pPr indent="-317500" lvl="0" marL="1371600" rtl="0" algn="l">
              <a:spcBef>
                <a:spcPts val="0"/>
              </a:spcBef>
              <a:spcAft>
                <a:spcPts val="0"/>
              </a:spcAft>
              <a:buSzPts val="1400"/>
              <a:buFont typeface="Montserrat"/>
              <a:buChar char="●"/>
            </a:pPr>
            <a:r>
              <a:rPr lang="en" sz="1400">
                <a:latin typeface="Montserrat"/>
                <a:ea typeface="Montserrat"/>
                <a:cs typeface="Montserrat"/>
                <a:sym typeface="Montserrat"/>
              </a:rPr>
              <a:t>Areas in close proximity to the ocean</a:t>
            </a:r>
            <a:endParaRPr sz="1400">
              <a:latin typeface="Montserrat"/>
              <a:ea typeface="Montserrat"/>
              <a:cs typeface="Montserrat"/>
              <a:sym typeface="Montserrat"/>
            </a:endParaRPr>
          </a:p>
          <a:p>
            <a:pPr indent="-317500" lvl="1" marL="1828800" rtl="0" algn="l">
              <a:spcBef>
                <a:spcPts val="0"/>
              </a:spcBef>
              <a:spcAft>
                <a:spcPts val="0"/>
              </a:spcAft>
              <a:buSzPts val="1400"/>
              <a:buFont typeface="Montserrat"/>
              <a:buChar char="○"/>
            </a:pPr>
            <a:r>
              <a:rPr lang="en" sz="1400">
                <a:latin typeface="Montserrat"/>
                <a:ea typeface="Montserrat"/>
                <a:cs typeface="Montserrat"/>
                <a:sym typeface="Montserrat"/>
              </a:rPr>
              <a:t>Flooding</a:t>
            </a:r>
            <a:r>
              <a:rPr lang="en" sz="1700">
                <a:latin typeface="Montserrat"/>
                <a:ea typeface="Montserrat"/>
                <a:cs typeface="Montserrat"/>
                <a:sym typeface="Montserrat"/>
              </a:rPr>
              <a:t> </a:t>
            </a:r>
            <a:endParaRPr sz="1400">
              <a:latin typeface="Montserrat"/>
              <a:ea typeface="Montserrat"/>
              <a:cs typeface="Montserrat"/>
              <a:sym typeface="Montserrat"/>
            </a:endParaRPr>
          </a:p>
          <a:p>
            <a:pPr indent="-317500" lvl="0" marL="1371600" rtl="0" algn="l">
              <a:spcBef>
                <a:spcPts val="0"/>
              </a:spcBef>
              <a:spcAft>
                <a:spcPts val="0"/>
              </a:spcAft>
              <a:buSzPts val="1400"/>
              <a:buFont typeface="Montserrat"/>
              <a:buChar char="●"/>
            </a:pPr>
            <a:r>
              <a:rPr lang="en" sz="1400">
                <a:latin typeface="Montserrat"/>
                <a:ea typeface="Montserrat"/>
                <a:cs typeface="Montserrat"/>
                <a:sym typeface="Montserrat"/>
              </a:rPr>
              <a:t>Areas in mountainous or forested areas</a:t>
            </a:r>
            <a:endParaRPr sz="1400">
              <a:latin typeface="Montserrat"/>
              <a:ea typeface="Montserrat"/>
              <a:cs typeface="Montserrat"/>
              <a:sym typeface="Montserrat"/>
            </a:endParaRPr>
          </a:p>
          <a:p>
            <a:pPr indent="-336550" lvl="1" marL="1828800" rtl="0" algn="l">
              <a:spcBef>
                <a:spcPts val="0"/>
              </a:spcBef>
              <a:spcAft>
                <a:spcPts val="0"/>
              </a:spcAft>
              <a:buSzPts val="1700"/>
              <a:buFont typeface="Montserrat"/>
              <a:buChar char="○"/>
            </a:pPr>
            <a:r>
              <a:rPr lang="en" sz="1400">
                <a:latin typeface="Montserrat"/>
                <a:ea typeface="Montserrat"/>
                <a:cs typeface="Montserrat"/>
                <a:sym typeface="Montserrat"/>
              </a:rPr>
              <a:t>Access, Fires, Landslides.</a:t>
            </a:r>
            <a:endParaRPr sz="1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400">
              <a:solidFill>
                <a:srgbClr val="000000"/>
              </a:solidFill>
              <a:highlight>
                <a:srgbClr val="FFFFFF"/>
              </a:highlight>
              <a:latin typeface="Montserrat"/>
              <a:ea typeface="Montserrat"/>
              <a:cs typeface="Montserrat"/>
              <a:sym typeface="Montserrat"/>
            </a:endParaRPr>
          </a:p>
          <a:p>
            <a:pPr indent="457200" lvl="0" marL="3200400" rtl="0" algn="l">
              <a:lnSpc>
                <a:spcPct val="150000"/>
              </a:lnSpc>
              <a:spcBef>
                <a:spcPts val="0"/>
              </a:spcBef>
              <a:spcAft>
                <a:spcPts val="0"/>
              </a:spcAft>
              <a:buNone/>
            </a:pPr>
            <a:r>
              <a:rPr b="1" lang="en" sz="1400" u="sng">
                <a:solidFill>
                  <a:srgbClr val="FFFFFF"/>
                </a:solidFill>
                <a:latin typeface="Montserrat"/>
                <a:ea typeface="Montserrat"/>
                <a:cs typeface="Montserrat"/>
                <a:sym typeface="Montserrat"/>
              </a:rPr>
              <a:t>Bureaucratic Challenges:</a:t>
            </a:r>
            <a:endParaRPr sz="1400" u="sng">
              <a:solidFill>
                <a:srgbClr val="FFFFFF"/>
              </a:solidFill>
              <a:highlight>
                <a:srgbClr val="FFFFFF"/>
              </a:highlight>
              <a:latin typeface="Montserrat"/>
              <a:ea typeface="Montserrat"/>
              <a:cs typeface="Montserrat"/>
              <a:sym typeface="Montserrat"/>
            </a:endParaRPr>
          </a:p>
          <a:p>
            <a:pPr indent="-317500" lvl="0" marL="4114800" rtl="0" algn="l">
              <a:lnSpc>
                <a:spcPct val="150000"/>
              </a:lnSpc>
              <a:spcBef>
                <a:spcPts val="0"/>
              </a:spcBef>
              <a:spcAft>
                <a:spcPts val="0"/>
              </a:spcAft>
              <a:buClr>
                <a:srgbClr val="FFFFFF"/>
              </a:buClr>
              <a:buSzPts val="1400"/>
              <a:buFont typeface="Montserrat"/>
              <a:buChar char="●"/>
            </a:pPr>
            <a:r>
              <a:rPr lang="en" sz="1400">
                <a:solidFill>
                  <a:srgbClr val="FFFFFF"/>
                </a:solidFill>
                <a:latin typeface="Montserrat"/>
                <a:ea typeface="Montserrat"/>
                <a:cs typeface="Montserrat"/>
                <a:sym typeface="Montserrat"/>
              </a:rPr>
              <a:t>Disapproval of licence/permit</a:t>
            </a:r>
            <a:endParaRPr sz="1400">
              <a:solidFill>
                <a:srgbClr val="FFFFFF"/>
              </a:solidFill>
              <a:latin typeface="Montserrat"/>
              <a:ea typeface="Montserrat"/>
              <a:cs typeface="Montserrat"/>
              <a:sym typeface="Montserrat"/>
            </a:endParaRPr>
          </a:p>
          <a:p>
            <a:pPr indent="-317500" lvl="0" marL="4114800" rtl="0" algn="l">
              <a:lnSpc>
                <a:spcPct val="150000"/>
              </a:lnSpc>
              <a:spcBef>
                <a:spcPts val="0"/>
              </a:spcBef>
              <a:spcAft>
                <a:spcPts val="0"/>
              </a:spcAft>
              <a:buClr>
                <a:srgbClr val="FFFFFF"/>
              </a:buClr>
              <a:buSzPts val="1400"/>
              <a:buFont typeface="Montserrat"/>
              <a:buChar char="●"/>
            </a:pPr>
            <a:r>
              <a:rPr lang="en" sz="1400">
                <a:solidFill>
                  <a:srgbClr val="FFFFFF"/>
                </a:solidFill>
                <a:latin typeface="Montserrat"/>
                <a:ea typeface="Montserrat"/>
                <a:cs typeface="Montserrat"/>
                <a:sym typeface="Montserrat"/>
              </a:rPr>
              <a:t>Problems due to new housing plans.</a:t>
            </a:r>
            <a:endParaRPr sz="1400">
              <a:solidFill>
                <a:srgbClr val="FFFFFF"/>
              </a:solidFill>
              <a:latin typeface="Montserrat"/>
              <a:ea typeface="Montserrat"/>
              <a:cs typeface="Montserrat"/>
              <a:sym typeface="Montserrat"/>
            </a:endParaRPr>
          </a:p>
          <a:p>
            <a:pPr indent="0" lvl="0" marL="3657600" rtl="0" algn="l">
              <a:spcBef>
                <a:spcPts val="0"/>
              </a:spcBef>
              <a:spcAft>
                <a:spcPts val="0"/>
              </a:spcAft>
              <a:buNone/>
            </a:pPr>
            <a:r>
              <a:t/>
            </a:r>
            <a:endParaRPr sz="1400">
              <a:solidFill>
                <a:srgbClr val="FFFFFF"/>
              </a:solidFill>
              <a:latin typeface="Montserrat"/>
              <a:ea typeface="Montserrat"/>
              <a:cs typeface="Montserrat"/>
              <a:sym typeface="Montserrat"/>
            </a:endParaRPr>
          </a:p>
          <a:p>
            <a:pPr indent="0" lvl="0" marL="3200400" rtl="0" algn="l">
              <a:spcBef>
                <a:spcPts val="0"/>
              </a:spcBef>
              <a:spcAft>
                <a:spcPts val="0"/>
              </a:spcAft>
              <a:buNone/>
            </a:pPr>
            <a:r>
              <a:t/>
            </a:r>
            <a:endParaRPr sz="1400" u="sng">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400" u="sng">
                <a:latin typeface="Montserrat"/>
                <a:ea typeface="Montserrat"/>
                <a:cs typeface="Montserrat"/>
                <a:sym typeface="Montserrat"/>
              </a:rPr>
              <a:t>Commute challenges:</a:t>
            </a:r>
            <a:r>
              <a:rPr b="1" lang="en" sz="1400">
                <a:latin typeface="Montserrat"/>
                <a:ea typeface="Montserrat"/>
                <a:cs typeface="Montserrat"/>
                <a:sym typeface="Montserrat"/>
              </a:rPr>
              <a:t> </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Walk score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Access to mass transit</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Access to major thoroughfares / highways / airports</a:t>
            </a:r>
            <a:endParaRPr sz="1400">
              <a:solidFill>
                <a:srgbClr val="FFFFFF"/>
              </a:solidFill>
              <a:latin typeface="Montserrat"/>
              <a:ea typeface="Montserrat"/>
              <a:cs typeface="Montserrat"/>
              <a:sym typeface="Montserrat"/>
            </a:endParaRPr>
          </a:p>
        </p:txBody>
      </p:sp>
      <p:pic>
        <p:nvPicPr>
          <p:cNvPr id="222" name="Google Shape;222;p25"/>
          <p:cNvPicPr preferRelativeResize="0"/>
          <p:nvPr/>
        </p:nvPicPr>
        <p:blipFill>
          <a:blip r:embed="rId3">
            <a:alphaModFix/>
          </a:blip>
          <a:stretch>
            <a:fillRect/>
          </a:stretch>
        </p:blipFill>
        <p:spPr>
          <a:xfrm>
            <a:off x="5806800" y="553075"/>
            <a:ext cx="3046550" cy="1507100"/>
          </a:xfrm>
          <a:prstGeom prst="rect">
            <a:avLst/>
          </a:prstGeom>
          <a:noFill/>
          <a:ln>
            <a:noFill/>
          </a:ln>
        </p:spPr>
      </p:pic>
      <p:pic>
        <p:nvPicPr>
          <p:cNvPr id="223" name="Google Shape;223;p25"/>
          <p:cNvPicPr preferRelativeResize="0"/>
          <p:nvPr/>
        </p:nvPicPr>
        <p:blipFill>
          <a:blip r:embed="rId4">
            <a:alphaModFix/>
          </a:blip>
          <a:stretch>
            <a:fillRect/>
          </a:stretch>
        </p:blipFill>
        <p:spPr>
          <a:xfrm>
            <a:off x="387900" y="2212250"/>
            <a:ext cx="3207025" cy="1631575"/>
          </a:xfrm>
          <a:prstGeom prst="rect">
            <a:avLst/>
          </a:prstGeom>
          <a:noFill/>
          <a:ln>
            <a:noFill/>
          </a:ln>
        </p:spPr>
      </p:pic>
      <p:pic>
        <p:nvPicPr>
          <p:cNvPr id="224" name="Google Shape;224;p25"/>
          <p:cNvPicPr preferRelativeResize="0"/>
          <p:nvPr/>
        </p:nvPicPr>
        <p:blipFill>
          <a:blip r:embed="rId5">
            <a:alphaModFix/>
          </a:blip>
          <a:stretch>
            <a:fillRect/>
          </a:stretch>
        </p:blipFill>
        <p:spPr>
          <a:xfrm>
            <a:off x="5806800" y="3415175"/>
            <a:ext cx="3046550" cy="157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387900" y="46450"/>
            <a:ext cx="8368200" cy="530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Project Executing: Initial Risk Assessment</a:t>
            </a:r>
            <a:endParaRPr b="1" sz="2200"/>
          </a:p>
          <a:p>
            <a:pPr indent="0" lvl="0" marL="0" marR="0" rtl="0" algn="l">
              <a:lnSpc>
                <a:spcPct val="100000"/>
              </a:lnSpc>
              <a:spcBef>
                <a:spcPts val="0"/>
              </a:spcBef>
              <a:spcAft>
                <a:spcPts val="0"/>
              </a:spcAft>
              <a:buNone/>
            </a:pPr>
            <a:r>
              <a:t/>
            </a:r>
            <a:endParaRPr b="1" sz="2200"/>
          </a:p>
        </p:txBody>
      </p:sp>
      <p:pic>
        <p:nvPicPr>
          <p:cNvPr id="230" name="Google Shape;230;p26"/>
          <p:cNvPicPr preferRelativeResize="0"/>
          <p:nvPr/>
        </p:nvPicPr>
        <p:blipFill>
          <a:blip r:embed="rId3">
            <a:alphaModFix/>
          </a:blip>
          <a:stretch>
            <a:fillRect/>
          </a:stretch>
        </p:blipFill>
        <p:spPr>
          <a:xfrm>
            <a:off x="2900363" y="4173700"/>
            <a:ext cx="3343275" cy="819150"/>
          </a:xfrm>
          <a:prstGeom prst="rect">
            <a:avLst/>
          </a:prstGeom>
          <a:noFill/>
          <a:ln>
            <a:noFill/>
          </a:ln>
        </p:spPr>
      </p:pic>
      <p:pic>
        <p:nvPicPr>
          <p:cNvPr id="231" name="Google Shape;231;p26"/>
          <p:cNvPicPr preferRelativeResize="0"/>
          <p:nvPr/>
        </p:nvPicPr>
        <p:blipFill>
          <a:blip r:embed="rId4">
            <a:alphaModFix/>
          </a:blip>
          <a:stretch>
            <a:fillRect/>
          </a:stretch>
        </p:blipFill>
        <p:spPr>
          <a:xfrm>
            <a:off x="1780750" y="729250"/>
            <a:ext cx="5582510" cy="3292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7"/>
          <p:cNvPicPr preferRelativeResize="0"/>
          <p:nvPr/>
        </p:nvPicPr>
        <p:blipFill>
          <a:blip r:embed="rId3">
            <a:alphaModFix/>
          </a:blip>
          <a:stretch>
            <a:fillRect/>
          </a:stretch>
        </p:blipFill>
        <p:spPr>
          <a:xfrm>
            <a:off x="1600200" y="964488"/>
            <a:ext cx="5943600" cy="3566160"/>
          </a:xfrm>
          <a:prstGeom prst="rect">
            <a:avLst/>
          </a:prstGeom>
          <a:noFill/>
          <a:ln>
            <a:noFill/>
          </a:ln>
        </p:spPr>
      </p:pic>
      <p:sp>
        <p:nvSpPr>
          <p:cNvPr id="237" name="Google Shape;237;p27"/>
          <p:cNvSpPr txBox="1"/>
          <p:nvPr>
            <p:ph type="title"/>
          </p:nvPr>
        </p:nvSpPr>
        <p:spPr>
          <a:xfrm>
            <a:off x="387900" y="46450"/>
            <a:ext cx="8368200" cy="530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Project Executing: Caverns and Fault Line Discovered</a:t>
            </a:r>
            <a:endParaRPr b="1" sz="2200"/>
          </a:p>
          <a:p>
            <a:pPr indent="0" lvl="0" marL="0" marR="0" rtl="0" algn="l">
              <a:lnSpc>
                <a:spcPct val="100000"/>
              </a:lnSpc>
              <a:spcBef>
                <a:spcPts val="0"/>
              </a:spcBef>
              <a:spcAft>
                <a:spcPts val="0"/>
              </a:spcAft>
              <a:buNone/>
            </a:pPr>
            <a:r>
              <a:t/>
            </a:r>
            <a:endParaRPr b="1" sz="2200"/>
          </a:p>
        </p:txBody>
      </p:sp>
      <p:sp>
        <p:nvSpPr>
          <p:cNvPr id="238" name="Google Shape;238;p27"/>
          <p:cNvSpPr txBox="1"/>
          <p:nvPr/>
        </p:nvSpPr>
        <p:spPr>
          <a:xfrm>
            <a:off x="2971650" y="2169288"/>
            <a:ext cx="3200700" cy="80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FFFFFF"/>
                </a:solidFill>
                <a:latin typeface="Montserrat"/>
                <a:ea typeface="Montserrat"/>
                <a:cs typeface="Montserrat"/>
                <a:sym typeface="Montserrat"/>
              </a:rPr>
              <a:t>Fault!</a:t>
            </a:r>
            <a:endParaRPr b="1" sz="3300">
              <a:solidFill>
                <a:srgbClr val="FFFF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387900" y="46450"/>
            <a:ext cx="8720400" cy="530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Project Executing: Post-Fault Discovery Risk Assessment</a:t>
            </a:r>
            <a:endParaRPr b="1" sz="2200"/>
          </a:p>
          <a:p>
            <a:pPr indent="0" lvl="0" marL="0" marR="0" rtl="0" algn="l">
              <a:lnSpc>
                <a:spcPct val="100000"/>
              </a:lnSpc>
              <a:spcBef>
                <a:spcPts val="0"/>
              </a:spcBef>
              <a:spcAft>
                <a:spcPts val="0"/>
              </a:spcAft>
              <a:buNone/>
            </a:pPr>
            <a:r>
              <a:t/>
            </a:r>
            <a:endParaRPr b="1" sz="2200"/>
          </a:p>
        </p:txBody>
      </p:sp>
      <p:pic>
        <p:nvPicPr>
          <p:cNvPr id="244" name="Google Shape;244;p28"/>
          <p:cNvPicPr preferRelativeResize="0"/>
          <p:nvPr/>
        </p:nvPicPr>
        <p:blipFill>
          <a:blip r:embed="rId3">
            <a:alphaModFix/>
          </a:blip>
          <a:stretch>
            <a:fillRect/>
          </a:stretch>
        </p:blipFill>
        <p:spPr>
          <a:xfrm>
            <a:off x="5973223" y="908450"/>
            <a:ext cx="2699625" cy="661450"/>
          </a:xfrm>
          <a:prstGeom prst="rect">
            <a:avLst/>
          </a:prstGeom>
          <a:noFill/>
          <a:ln>
            <a:noFill/>
          </a:ln>
        </p:spPr>
      </p:pic>
      <p:pic>
        <p:nvPicPr>
          <p:cNvPr id="245" name="Google Shape;245;p28"/>
          <p:cNvPicPr preferRelativeResize="0"/>
          <p:nvPr/>
        </p:nvPicPr>
        <p:blipFill>
          <a:blip r:embed="rId4">
            <a:alphaModFix/>
          </a:blip>
          <a:stretch>
            <a:fillRect/>
          </a:stretch>
        </p:blipFill>
        <p:spPr>
          <a:xfrm>
            <a:off x="1200299" y="723850"/>
            <a:ext cx="4631451" cy="1030675"/>
          </a:xfrm>
          <a:prstGeom prst="rect">
            <a:avLst/>
          </a:prstGeom>
          <a:noFill/>
          <a:ln>
            <a:noFill/>
          </a:ln>
        </p:spPr>
      </p:pic>
      <p:sp>
        <p:nvSpPr>
          <p:cNvPr id="246" name="Google Shape;246;p28"/>
          <p:cNvSpPr txBox="1"/>
          <p:nvPr/>
        </p:nvSpPr>
        <p:spPr>
          <a:xfrm>
            <a:off x="818400" y="2642575"/>
            <a:ext cx="4009200" cy="13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FF"/>
                </a:solidFill>
                <a:latin typeface="Montserrat"/>
                <a:ea typeface="Montserrat"/>
                <a:cs typeface="Montserrat"/>
                <a:sym typeface="Montserrat"/>
              </a:rPr>
              <a:t>Develop Risk Response and Contingency Planning</a:t>
            </a:r>
            <a:endParaRPr sz="2100">
              <a:solidFill>
                <a:srgbClr val="FFFFFF"/>
              </a:solidFill>
              <a:latin typeface="Montserrat"/>
              <a:ea typeface="Montserrat"/>
              <a:cs typeface="Montserrat"/>
              <a:sym typeface="Montserrat"/>
            </a:endParaRPr>
          </a:p>
        </p:txBody>
      </p:sp>
      <p:pic>
        <p:nvPicPr>
          <p:cNvPr id="247" name="Google Shape;247;p28"/>
          <p:cNvPicPr preferRelativeResize="0"/>
          <p:nvPr/>
        </p:nvPicPr>
        <p:blipFill>
          <a:blip r:embed="rId5">
            <a:alphaModFix/>
          </a:blip>
          <a:stretch>
            <a:fillRect/>
          </a:stretch>
        </p:blipFill>
        <p:spPr>
          <a:xfrm>
            <a:off x="5050225" y="1992700"/>
            <a:ext cx="3046400" cy="2677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9"/>
          <p:cNvPicPr preferRelativeResize="0"/>
          <p:nvPr/>
        </p:nvPicPr>
        <p:blipFill>
          <a:blip r:embed="rId3">
            <a:alphaModFix/>
          </a:blip>
          <a:stretch>
            <a:fillRect/>
          </a:stretch>
        </p:blipFill>
        <p:spPr>
          <a:xfrm>
            <a:off x="1600200" y="961625"/>
            <a:ext cx="5943600" cy="3566160"/>
          </a:xfrm>
          <a:prstGeom prst="rect">
            <a:avLst/>
          </a:prstGeom>
          <a:noFill/>
          <a:ln>
            <a:noFill/>
          </a:ln>
        </p:spPr>
      </p:pic>
      <p:sp>
        <p:nvSpPr>
          <p:cNvPr id="253" name="Google Shape;253;p29"/>
          <p:cNvSpPr txBox="1"/>
          <p:nvPr>
            <p:ph type="title"/>
          </p:nvPr>
        </p:nvSpPr>
        <p:spPr>
          <a:xfrm>
            <a:off x="387900" y="46450"/>
            <a:ext cx="8368200" cy="530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Project Executing: Extraordinary Event</a:t>
            </a:r>
            <a:endParaRPr b="1" sz="2200"/>
          </a:p>
          <a:p>
            <a:pPr indent="0" lvl="0" marL="0" marR="0" rtl="0" algn="l">
              <a:lnSpc>
                <a:spcPct val="100000"/>
              </a:lnSpc>
              <a:spcBef>
                <a:spcPts val="0"/>
              </a:spcBef>
              <a:spcAft>
                <a:spcPts val="0"/>
              </a:spcAft>
              <a:buNone/>
            </a:pPr>
            <a:r>
              <a:t/>
            </a:r>
            <a:endParaRPr b="1" sz="2200"/>
          </a:p>
          <a:p>
            <a:pPr indent="0" lvl="0" marL="0" marR="0" rtl="0" algn="l">
              <a:lnSpc>
                <a:spcPct val="100000"/>
              </a:lnSpc>
              <a:spcBef>
                <a:spcPts val="0"/>
              </a:spcBef>
              <a:spcAft>
                <a:spcPts val="0"/>
              </a:spcAft>
              <a:buNone/>
            </a:pPr>
            <a:r>
              <a:t/>
            </a:r>
            <a:endParaRPr b="1" sz="2200"/>
          </a:p>
        </p:txBody>
      </p:sp>
      <p:sp>
        <p:nvSpPr>
          <p:cNvPr id="254" name="Google Shape;254;p29"/>
          <p:cNvSpPr txBox="1"/>
          <p:nvPr/>
        </p:nvSpPr>
        <p:spPr>
          <a:xfrm>
            <a:off x="2971650" y="2345113"/>
            <a:ext cx="3200700" cy="8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FFFFFF"/>
                </a:solidFill>
                <a:latin typeface="Montserrat"/>
                <a:ea typeface="Montserrat"/>
                <a:cs typeface="Montserrat"/>
                <a:sym typeface="Montserrat"/>
              </a:rPr>
              <a:t>April 28, 2021</a:t>
            </a:r>
            <a:endParaRPr b="1" sz="3300">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0"/>
          <p:cNvPicPr preferRelativeResize="0"/>
          <p:nvPr/>
        </p:nvPicPr>
        <p:blipFill>
          <a:blip r:embed="rId3">
            <a:alphaModFix/>
          </a:blip>
          <a:stretch>
            <a:fillRect/>
          </a:stretch>
        </p:blipFill>
        <p:spPr>
          <a:xfrm>
            <a:off x="1453175" y="106300"/>
            <a:ext cx="3004251" cy="1634075"/>
          </a:xfrm>
          <a:prstGeom prst="rect">
            <a:avLst/>
          </a:prstGeom>
          <a:noFill/>
          <a:ln>
            <a:noFill/>
          </a:ln>
        </p:spPr>
      </p:pic>
      <p:sp>
        <p:nvSpPr>
          <p:cNvPr id="260" name="Google Shape;260;p30"/>
          <p:cNvSpPr txBox="1"/>
          <p:nvPr>
            <p:ph type="title"/>
          </p:nvPr>
        </p:nvSpPr>
        <p:spPr>
          <a:xfrm>
            <a:off x="387900" y="46450"/>
            <a:ext cx="8368200" cy="530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Project Executing: Contingency Plans / Response</a:t>
            </a:r>
            <a:endParaRPr b="1" sz="2200"/>
          </a:p>
          <a:p>
            <a:pPr indent="0" lvl="0" marL="0" marR="0" rtl="0" algn="l">
              <a:lnSpc>
                <a:spcPct val="100000"/>
              </a:lnSpc>
              <a:spcBef>
                <a:spcPts val="0"/>
              </a:spcBef>
              <a:spcAft>
                <a:spcPts val="0"/>
              </a:spcAft>
              <a:buNone/>
            </a:pPr>
            <a:r>
              <a:t/>
            </a:r>
            <a:endParaRPr/>
          </a:p>
        </p:txBody>
      </p:sp>
      <p:pic>
        <p:nvPicPr>
          <p:cNvPr id="261" name="Google Shape;261;p30"/>
          <p:cNvPicPr preferRelativeResize="0"/>
          <p:nvPr/>
        </p:nvPicPr>
        <p:blipFill>
          <a:blip r:embed="rId4">
            <a:alphaModFix/>
          </a:blip>
          <a:stretch>
            <a:fillRect/>
          </a:stretch>
        </p:blipFill>
        <p:spPr>
          <a:xfrm>
            <a:off x="156650" y="1917325"/>
            <a:ext cx="4937175" cy="2959150"/>
          </a:xfrm>
          <a:prstGeom prst="rect">
            <a:avLst/>
          </a:prstGeom>
          <a:noFill/>
          <a:ln>
            <a:noFill/>
          </a:ln>
        </p:spPr>
      </p:pic>
      <p:sp>
        <p:nvSpPr>
          <p:cNvPr id="262" name="Google Shape;262;p30"/>
          <p:cNvSpPr txBox="1"/>
          <p:nvPr/>
        </p:nvSpPr>
        <p:spPr>
          <a:xfrm>
            <a:off x="5065700" y="710100"/>
            <a:ext cx="3951600" cy="4091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Montserrat"/>
              <a:buAutoNum type="arabicPeriod"/>
            </a:pPr>
            <a:r>
              <a:rPr lang="en" sz="1300">
                <a:solidFill>
                  <a:srgbClr val="FFFFFF"/>
                </a:solidFill>
                <a:latin typeface="Montserrat"/>
                <a:ea typeface="Montserrat"/>
                <a:cs typeface="Montserrat"/>
                <a:sym typeface="Montserrat"/>
              </a:rPr>
              <a:t>Investigate damage</a:t>
            </a:r>
            <a:endParaRPr sz="13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AutoNum type="arabicPeriod"/>
            </a:pPr>
            <a:r>
              <a:rPr lang="en" sz="1300">
                <a:solidFill>
                  <a:srgbClr val="FFFFFF"/>
                </a:solidFill>
                <a:latin typeface="Montserrat"/>
                <a:ea typeface="Montserrat"/>
                <a:cs typeface="Montserrat"/>
                <a:sym typeface="Montserrat"/>
              </a:rPr>
              <a:t>Clear area of debris </a:t>
            </a:r>
            <a:endParaRPr sz="13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sz="6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AutoNum type="arabicPeriod"/>
            </a:pPr>
            <a:r>
              <a:rPr lang="en" sz="1300">
                <a:solidFill>
                  <a:srgbClr val="FFFFFF"/>
                </a:solidFill>
                <a:latin typeface="Montserrat"/>
                <a:ea typeface="Montserrat"/>
                <a:cs typeface="Montserrat"/>
                <a:sym typeface="Montserrat"/>
              </a:rPr>
              <a:t>Begin the reexcavation process</a:t>
            </a:r>
            <a:endParaRPr sz="13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sz="6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AutoNum type="arabicPeriod"/>
            </a:pPr>
            <a:r>
              <a:rPr lang="en" sz="1300">
                <a:solidFill>
                  <a:srgbClr val="FFFFFF"/>
                </a:solidFill>
                <a:latin typeface="Montserrat"/>
                <a:ea typeface="Montserrat"/>
                <a:cs typeface="Montserrat"/>
                <a:sym typeface="Montserrat"/>
              </a:rPr>
              <a:t>Procure the materials needed to rebuild</a:t>
            </a:r>
            <a:endParaRPr sz="13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sz="6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AutoNum type="arabicPeriod"/>
            </a:pPr>
            <a:r>
              <a:rPr lang="en" sz="1300">
                <a:solidFill>
                  <a:srgbClr val="FFFFFF"/>
                </a:solidFill>
                <a:latin typeface="Montserrat"/>
                <a:ea typeface="Montserrat"/>
                <a:cs typeface="Montserrat"/>
                <a:sym typeface="Montserrat"/>
              </a:rPr>
              <a:t>Hire employees</a:t>
            </a:r>
            <a:endParaRPr sz="13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sz="6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AutoNum type="arabicPeriod"/>
            </a:pPr>
            <a:r>
              <a:rPr lang="en" sz="1300">
                <a:solidFill>
                  <a:srgbClr val="FFFFFF"/>
                </a:solidFill>
                <a:latin typeface="Montserrat"/>
                <a:ea typeface="Montserrat"/>
                <a:cs typeface="Montserrat"/>
                <a:sym typeface="Montserrat"/>
              </a:rPr>
              <a:t>Develop a schedule including work weekends</a:t>
            </a:r>
            <a:endParaRPr sz="13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sz="6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AutoNum type="arabicPeriod"/>
            </a:pPr>
            <a:r>
              <a:rPr lang="en" sz="1300">
                <a:solidFill>
                  <a:srgbClr val="FFFFFF"/>
                </a:solidFill>
                <a:latin typeface="Montserrat"/>
                <a:ea typeface="Montserrat"/>
                <a:cs typeface="Montserrat"/>
                <a:sym typeface="Montserrat"/>
              </a:rPr>
              <a:t>Begin the rebuilding process from step 1.3 Earth Work for Foundation</a:t>
            </a:r>
            <a:endParaRPr sz="13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sz="6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AutoNum type="arabicPeriod"/>
            </a:pPr>
            <a:r>
              <a:rPr lang="en" sz="1300">
                <a:solidFill>
                  <a:srgbClr val="FFFFFF"/>
                </a:solidFill>
                <a:latin typeface="Montserrat"/>
                <a:ea typeface="Montserrat"/>
                <a:cs typeface="Montserrat"/>
                <a:sym typeface="Montserrat"/>
              </a:rPr>
              <a:t>Excavate footers with new earthquake safety in mind</a:t>
            </a:r>
            <a:endParaRPr sz="13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sz="6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AutoNum type="arabicPeriod"/>
            </a:pPr>
            <a:r>
              <a:rPr lang="en" sz="1300">
                <a:solidFill>
                  <a:srgbClr val="FFFFFF"/>
                </a:solidFill>
                <a:latin typeface="Montserrat"/>
                <a:ea typeface="Montserrat"/>
                <a:cs typeface="Montserrat"/>
                <a:sym typeface="Montserrat"/>
              </a:rPr>
              <a:t>Adhere to the WBS in order to meet all of the deliverables and sub deliverables in place prior to the risk event</a:t>
            </a:r>
            <a:endParaRPr sz="1300">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206700" y="94300"/>
            <a:ext cx="5903400" cy="99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2900"/>
              <a:t>Reducing Project Duration (</a:t>
            </a:r>
            <a:r>
              <a:rPr b="1" lang="en" sz="2900"/>
              <a:t>Project Crashing)</a:t>
            </a:r>
            <a:endParaRPr b="1" sz="2900"/>
          </a:p>
          <a:p>
            <a:pPr indent="0" lvl="0" marL="0" marR="0" rtl="0" algn="ctr">
              <a:lnSpc>
                <a:spcPct val="100000"/>
              </a:lnSpc>
              <a:spcBef>
                <a:spcPts val="0"/>
              </a:spcBef>
              <a:spcAft>
                <a:spcPts val="0"/>
              </a:spcAft>
              <a:buNone/>
            </a:pPr>
            <a:r>
              <a:t/>
            </a:r>
            <a:endParaRPr b="1" sz="3400"/>
          </a:p>
          <a:p>
            <a:pPr indent="0" lvl="0" marL="0" marR="0" rtl="0" algn="ctr">
              <a:lnSpc>
                <a:spcPct val="100000"/>
              </a:lnSpc>
              <a:spcBef>
                <a:spcPts val="0"/>
              </a:spcBef>
              <a:spcAft>
                <a:spcPts val="0"/>
              </a:spcAft>
              <a:buNone/>
            </a:pPr>
            <a:r>
              <a:t/>
            </a:r>
            <a:endParaRPr b="1" sz="3400"/>
          </a:p>
        </p:txBody>
      </p:sp>
      <p:sp>
        <p:nvSpPr>
          <p:cNvPr id="268" name="Google Shape;268;p31"/>
          <p:cNvSpPr txBox="1"/>
          <p:nvPr/>
        </p:nvSpPr>
        <p:spPr>
          <a:xfrm>
            <a:off x="824925" y="1247500"/>
            <a:ext cx="7300200" cy="1664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Completion date  after earthquake : Oct 26, 2021 (212.5 days)</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chemeClr val="lt1"/>
                </a:solidFill>
                <a:latin typeface="Lato"/>
                <a:ea typeface="Lato"/>
                <a:cs typeface="Lato"/>
                <a:sym typeface="Lato"/>
              </a:rPr>
              <a:t>Completion date  after crashing</a:t>
            </a:r>
            <a:r>
              <a:rPr lang="en" sz="1500">
                <a:solidFill>
                  <a:srgbClr val="FFFFFF"/>
                </a:solidFill>
                <a:latin typeface="Lato"/>
                <a:ea typeface="Lato"/>
                <a:cs typeface="Lato"/>
                <a:sym typeface="Lato"/>
              </a:rPr>
              <a:t> : </a:t>
            </a:r>
            <a:r>
              <a:rPr b="1" lang="en" sz="1500">
                <a:solidFill>
                  <a:srgbClr val="FF0000"/>
                </a:solidFill>
                <a:latin typeface="Lato"/>
                <a:ea typeface="Lato"/>
                <a:cs typeface="Lato"/>
                <a:sym typeface="Lato"/>
              </a:rPr>
              <a:t>August 17, 2021 (163 days)</a:t>
            </a:r>
            <a:endParaRPr b="1" sz="1500">
              <a:solidFill>
                <a:srgbClr val="FF0000"/>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Accelerated by </a:t>
            </a:r>
            <a:r>
              <a:rPr b="1" lang="en" sz="1500">
                <a:solidFill>
                  <a:srgbClr val="FF0000"/>
                </a:solidFill>
                <a:latin typeface="Lato"/>
                <a:ea typeface="Lato"/>
                <a:cs typeface="Lato"/>
                <a:sym typeface="Lato"/>
              </a:rPr>
              <a:t>70 days</a:t>
            </a:r>
            <a:endParaRPr b="1" sz="1500">
              <a:solidFill>
                <a:srgbClr val="FF0000"/>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Reason for crashing: to meet the deadline</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By reducing duration of tasks and including weekends.</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chemeClr val="lt1"/>
                </a:solidFill>
                <a:latin typeface="Lato"/>
                <a:ea typeface="Lato"/>
                <a:cs typeface="Lato"/>
                <a:sym typeface="Lato"/>
              </a:rPr>
              <a:t>Additional Cost : $50,172</a:t>
            </a:r>
            <a:endParaRPr sz="1500">
              <a:solidFill>
                <a:srgbClr val="FFFFFF"/>
              </a:solidFill>
              <a:latin typeface="Lato"/>
              <a:ea typeface="Lato"/>
              <a:cs typeface="Lato"/>
              <a:sym typeface="Lato"/>
            </a:endParaRPr>
          </a:p>
        </p:txBody>
      </p:sp>
      <p:pic>
        <p:nvPicPr>
          <p:cNvPr id="269" name="Google Shape;269;p31"/>
          <p:cNvPicPr preferRelativeResize="0"/>
          <p:nvPr/>
        </p:nvPicPr>
        <p:blipFill rotWithShape="1">
          <a:blip r:embed="rId3">
            <a:alphaModFix/>
          </a:blip>
          <a:srcRect b="0" l="0" r="0" t="0"/>
          <a:stretch/>
        </p:blipFill>
        <p:spPr>
          <a:xfrm>
            <a:off x="7428550" y="94300"/>
            <a:ext cx="1632720" cy="1454750"/>
          </a:xfrm>
          <a:prstGeom prst="rect">
            <a:avLst/>
          </a:prstGeom>
          <a:noFill/>
          <a:ln>
            <a:noFill/>
          </a:ln>
        </p:spPr>
      </p:pic>
      <p:pic>
        <p:nvPicPr>
          <p:cNvPr id="270" name="Google Shape;270;p31"/>
          <p:cNvPicPr preferRelativeResize="0"/>
          <p:nvPr/>
        </p:nvPicPr>
        <p:blipFill>
          <a:blip r:embed="rId4">
            <a:alphaModFix/>
          </a:blip>
          <a:stretch>
            <a:fillRect/>
          </a:stretch>
        </p:blipFill>
        <p:spPr>
          <a:xfrm>
            <a:off x="4732725" y="2969700"/>
            <a:ext cx="2886800" cy="2071099"/>
          </a:xfrm>
          <a:prstGeom prst="rect">
            <a:avLst/>
          </a:prstGeom>
          <a:noFill/>
          <a:ln>
            <a:noFill/>
          </a:ln>
        </p:spPr>
      </p:pic>
      <p:pic>
        <p:nvPicPr>
          <p:cNvPr id="271" name="Google Shape;271;p31"/>
          <p:cNvPicPr preferRelativeResize="0"/>
          <p:nvPr/>
        </p:nvPicPr>
        <p:blipFill>
          <a:blip r:embed="rId5">
            <a:alphaModFix/>
          </a:blip>
          <a:stretch>
            <a:fillRect/>
          </a:stretch>
        </p:blipFill>
        <p:spPr>
          <a:xfrm>
            <a:off x="1385875" y="2969700"/>
            <a:ext cx="3235575" cy="207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idx="1" type="body"/>
          </p:nvPr>
        </p:nvSpPr>
        <p:spPr>
          <a:xfrm>
            <a:off x="387900" y="1489825"/>
            <a:ext cx="4236000" cy="3078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High cost of living + minimal amounts of inventory = SF Bay Area Housing Crisis</a:t>
            </a:r>
            <a:endParaRPr sz="2800">
              <a:latin typeface="Montserrat"/>
              <a:ea typeface="Montserrat"/>
              <a:cs typeface="Montserrat"/>
              <a:sym typeface="Montserrat"/>
            </a:endParaRPr>
          </a:p>
          <a:p>
            <a:pPr indent="0" lvl="0" marL="457200" rtl="0" algn="l">
              <a:spcBef>
                <a:spcPts val="1600"/>
              </a:spcBef>
              <a:spcAft>
                <a:spcPts val="0"/>
              </a:spcAft>
              <a:buNone/>
            </a:pPr>
            <a:r>
              <a:t/>
            </a:r>
            <a:endParaRPr>
              <a:latin typeface="Montserrat"/>
              <a:ea typeface="Montserrat"/>
              <a:cs typeface="Montserrat"/>
              <a:sym typeface="Montserrat"/>
            </a:endParaRPr>
          </a:p>
          <a:p>
            <a:pPr indent="0" lvl="0" marL="457200" rtl="0" algn="l">
              <a:spcBef>
                <a:spcPts val="1600"/>
              </a:spcBef>
              <a:spcAft>
                <a:spcPts val="1600"/>
              </a:spcAft>
              <a:buNone/>
            </a:pPr>
            <a:r>
              <a:t/>
            </a:r>
            <a:endParaRPr>
              <a:latin typeface="Montserrat"/>
              <a:ea typeface="Montserrat"/>
              <a:cs typeface="Montserrat"/>
              <a:sym typeface="Montserrat"/>
            </a:endParaRPr>
          </a:p>
        </p:txBody>
      </p:sp>
      <p:sp>
        <p:nvSpPr>
          <p:cNvPr id="143" name="Google Shape;143;p14"/>
          <p:cNvSpPr txBox="1"/>
          <p:nvPr>
            <p:ph type="title"/>
          </p:nvPr>
        </p:nvSpPr>
        <p:spPr>
          <a:xfrm>
            <a:off x="387900" y="77025"/>
            <a:ext cx="8643300" cy="68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Introduction: Development of Affordable Housing Units</a:t>
            </a:r>
            <a:endParaRPr b="1" sz="2200"/>
          </a:p>
        </p:txBody>
      </p:sp>
      <p:pic>
        <p:nvPicPr>
          <p:cNvPr id="144" name="Google Shape;144;p14"/>
          <p:cNvPicPr preferRelativeResize="0"/>
          <p:nvPr/>
        </p:nvPicPr>
        <p:blipFill>
          <a:blip r:embed="rId3">
            <a:alphaModFix/>
          </a:blip>
          <a:stretch>
            <a:fillRect/>
          </a:stretch>
        </p:blipFill>
        <p:spPr>
          <a:xfrm>
            <a:off x="4967025" y="1502050"/>
            <a:ext cx="3582650" cy="28661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nvSpPr>
        <p:spPr>
          <a:xfrm>
            <a:off x="1320425" y="0"/>
            <a:ext cx="53751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Table representing the distribution of normal and crash cost</a:t>
            </a:r>
            <a:endParaRPr>
              <a:solidFill>
                <a:srgbClr val="FFFFFF"/>
              </a:solidFill>
              <a:latin typeface="Lato"/>
              <a:ea typeface="Lato"/>
              <a:cs typeface="Lato"/>
              <a:sym typeface="Lato"/>
            </a:endParaRPr>
          </a:p>
        </p:txBody>
      </p:sp>
      <p:pic>
        <p:nvPicPr>
          <p:cNvPr id="277" name="Google Shape;277;p32"/>
          <p:cNvPicPr preferRelativeResize="0"/>
          <p:nvPr/>
        </p:nvPicPr>
        <p:blipFill rotWithShape="1">
          <a:blip r:embed="rId3">
            <a:alphaModFix/>
          </a:blip>
          <a:srcRect b="0" l="0" r="0" t="0"/>
          <a:stretch/>
        </p:blipFill>
        <p:spPr>
          <a:xfrm>
            <a:off x="0" y="4058722"/>
            <a:ext cx="1172400" cy="1044603"/>
          </a:xfrm>
          <a:prstGeom prst="rect">
            <a:avLst/>
          </a:prstGeom>
          <a:noFill/>
          <a:ln>
            <a:noFill/>
          </a:ln>
        </p:spPr>
      </p:pic>
      <p:graphicFrame>
        <p:nvGraphicFramePr>
          <p:cNvPr id="278" name="Google Shape;278;p32"/>
          <p:cNvGraphicFramePr/>
          <p:nvPr/>
        </p:nvGraphicFramePr>
        <p:xfrm>
          <a:off x="1172388" y="461475"/>
          <a:ext cx="3000000" cy="3000000"/>
        </p:xfrm>
        <a:graphic>
          <a:graphicData uri="http://schemas.openxmlformats.org/drawingml/2006/table">
            <a:tbl>
              <a:tblPr>
                <a:noFill/>
                <a:tableStyleId>{236A679A-9974-455E-BE6E-15ECD774E975}</a:tableStyleId>
              </a:tblPr>
              <a:tblGrid>
                <a:gridCol w="498600"/>
                <a:gridCol w="1561275"/>
                <a:gridCol w="1753575"/>
                <a:gridCol w="624450"/>
                <a:gridCol w="852225"/>
                <a:gridCol w="779150"/>
                <a:gridCol w="852550"/>
                <a:gridCol w="950500"/>
              </a:tblGrid>
              <a:tr h="561825">
                <a:tc>
                  <a:txBody>
                    <a:bodyPr/>
                    <a:lstStyle/>
                    <a:p>
                      <a:pPr indent="0" lvl="0" marL="0" rtl="0" algn="ctr">
                        <a:lnSpc>
                          <a:spcPct val="115000"/>
                        </a:lnSpc>
                        <a:spcBef>
                          <a:spcPts val="0"/>
                        </a:spcBef>
                        <a:spcAft>
                          <a:spcPts val="0"/>
                        </a:spcAft>
                        <a:buNone/>
                      </a:pPr>
                      <a:r>
                        <a:rPr b="1" lang="en" sz="1200">
                          <a:solidFill>
                            <a:srgbClr val="FF0000"/>
                          </a:solidFill>
                          <a:latin typeface="Times New Roman"/>
                          <a:ea typeface="Times New Roman"/>
                          <a:cs typeface="Times New Roman"/>
                          <a:sym typeface="Times New Roman"/>
                        </a:rPr>
                        <a:t>Task No.</a:t>
                      </a:r>
                      <a:endParaRPr b="1" sz="1200">
                        <a:solidFill>
                          <a:srgbClr val="FF0000"/>
                        </a:solidFill>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b="1" lang="en" sz="1200">
                          <a:solidFill>
                            <a:srgbClr val="FF0000"/>
                          </a:solidFill>
                          <a:latin typeface="Times New Roman"/>
                          <a:ea typeface="Times New Roman"/>
                          <a:cs typeface="Times New Roman"/>
                          <a:sym typeface="Times New Roman"/>
                        </a:rPr>
                        <a:t>Task name</a:t>
                      </a:r>
                      <a:endParaRPr b="1" sz="1200">
                        <a:solidFill>
                          <a:srgbClr val="FF0000"/>
                        </a:solidFill>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b="1" lang="en" sz="1200">
                          <a:solidFill>
                            <a:srgbClr val="FF0000"/>
                          </a:solidFill>
                          <a:latin typeface="Times New Roman"/>
                          <a:ea typeface="Times New Roman"/>
                          <a:cs typeface="Times New Roman"/>
                          <a:sym typeface="Times New Roman"/>
                        </a:rPr>
                        <a:t>Predecessors</a:t>
                      </a:r>
                      <a:endParaRPr b="1" sz="1200">
                        <a:solidFill>
                          <a:srgbClr val="FF0000"/>
                        </a:solidFill>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b="1" lang="en" sz="1200">
                          <a:solidFill>
                            <a:srgbClr val="FF0000"/>
                          </a:solidFill>
                          <a:latin typeface="Times New Roman"/>
                          <a:ea typeface="Times New Roman"/>
                          <a:cs typeface="Times New Roman"/>
                          <a:sym typeface="Times New Roman"/>
                        </a:rPr>
                        <a:t>Normal time</a:t>
                      </a:r>
                      <a:endParaRPr b="1" sz="1200">
                        <a:solidFill>
                          <a:srgbClr val="FF0000"/>
                        </a:solidFill>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b="1" lang="en" sz="1200">
                          <a:solidFill>
                            <a:srgbClr val="FF0000"/>
                          </a:solidFill>
                          <a:latin typeface="Times New Roman"/>
                          <a:ea typeface="Times New Roman"/>
                          <a:cs typeface="Times New Roman"/>
                          <a:sym typeface="Times New Roman"/>
                        </a:rPr>
                        <a:t>Maximum crash time</a:t>
                      </a:r>
                      <a:endParaRPr b="1" sz="1200">
                        <a:solidFill>
                          <a:srgbClr val="FF0000"/>
                        </a:solidFill>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b="1" lang="en" sz="1200">
                          <a:solidFill>
                            <a:srgbClr val="FF0000"/>
                          </a:solidFill>
                          <a:latin typeface="Times New Roman"/>
                          <a:ea typeface="Times New Roman"/>
                          <a:cs typeface="Times New Roman"/>
                          <a:sym typeface="Times New Roman"/>
                        </a:rPr>
                        <a:t>Normal cost</a:t>
                      </a:r>
                      <a:endParaRPr b="1" sz="1200">
                        <a:solidFill>
                          <a:srgbClr val="FF0000"/>
                        </a:solidFill>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b="1" lang="en" sz="1200">
                          <a:solidFill>
                            <a:srgbClr val="FF0000"/>
                          </a:solidFill>
                          <a:latin typeface="Times New Roman"/>
                          <a:ea typeface="Times New Roman"/>
                          <a:cs typeface="Times New Roman"/>
                          <a:sym typeface="Times New Roman"/>
                        </a:rPr>
                        <a:t>Crash cost</a:t>
                      </a:r>
                      <a:endParaRPr b="1" sz="1200">
                        <a:solidFill>
                          <a:srgbClr val="FF0000"/>
                        </a:solidFill>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b="1" lang="en" sz="1200">
                          <a:solidFill>
                            <a:srgbClr val="FF0000"/>
                          </a:solidFill>
                          <a:latin typeface="Times New Roman"/>
                          <a:ea typeface="Times New Roman"/>
                          <a:cs typeface="Times New Roman"/>
                          <a:sym typeface="Times New Roman"/>
                        </a:rPr>
                        <a:t>Additional cost</a:t>
                      </a:r>
                      <a:endParaRPr b="1" sz="1200">
                        <a:solidFill>
                          <a:srgbClr val="FF0000"/>
                        </a:solidFill>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71412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1.9</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Carpentry</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b="1" lang="en" sz="1200">
                          <a:latin typeface="Times New Roman"/>
                          <a:ea typeface="Times New Roman"/>
                          <a:cs typeface="Times New Roman"/>
                          <a:sym typeface="Times New Roman"/>
                        </a:rPr>
                        <a:t>Earth work for foundation, Excavate footers</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13 days</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2.5</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14,504</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18,976</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4,472</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56182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1.11</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Lintel,shelf,beam, pillars,stairs,etc</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Wall construction</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7 days</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5</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36,619</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39,619</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3,000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56182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1.12</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Roofing</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Lintel,shelf,beam, pillars,stairs,etc</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5 days</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25,000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29,000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4,000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5582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1.13</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Electrical</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Roofing</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11 days</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7</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16,000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30,000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14,000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5582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1.14</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Plumbing</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Electrical</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13 days</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6</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15,000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28,000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13,000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5582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1.15</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Plaster</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Plumbing</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3 days</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40,000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45,000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5,000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5582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1.16</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Flooring</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Plaster</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6 days</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14,400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19,400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5,000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5782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1.18</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Outdoor landscaping</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Kitchen fixtures</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6.5 days</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2</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20,340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22,040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1,700</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55825">
                <a:tc>
                  <a:txBody>
                    <a:bodyPr/>
                    <a:lstStyle/>
                    <a:p>
                      <a:pPr indent="0" lvl="0" marL="0" rtl="0" algn="just">
                        <a:lnSpc>
                          <a:spcPct val="115000"/>
                        </a:lnSpc>
                        <a:spcBef>
                          <a:spcPts val="0"/>
                        </a:spcBef>
                        <a:spcAft>
                          <a:spcPts val="0"/>
                        </a:spcAft>
                        <a:buNone/>
                      </a:pPr>
                      <a:r>
                        <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Total Additional cost</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t/>
                      </a:r>
                      <a:endParaRPr b="1" sz="1200">
                        <a:latin typeface="Times New Roman"/>
                        <a:ea typeface="Times New Roman"/>
                        <a:cs typeface="Times New Roman"/>
                        <a:sym typeface="Times New Roman"/>
                      </a:endParaRPr>
                    </a:p>
                  </a:txBody>
                  <a:tcPr marT="91425" marB="0" marR="0"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just">
                        <a:lnSpc>
                          <a:spcPct val="115000"/>
                        </a:lnSpc>
                        <a:spcBef>
                          <a:spcPts val="0"/>
                        </a:spcBef>
                        <a:spcAft>
                          <a:spcPts val="0"/>
                        </a:spcAft>
                        <a:buNone/>
                      </a:pPr>
                      <a:r>
                        <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50,172</a:t>
                      </a:r>
                      <a:endParaRPr b="1" sz="1200">
                        <a:latin typeface="Times New Roman"/>
                        <a:ea typeface="Times New Roman"/>
                        <a:cs typeface="Times New Roman"/>
                        <a:sym typeface="Times New Roman"/>
                      </a:endParaRPr>
                    </a:p>
                  </a:txBody>
                  <a:tcPr marT="9142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sp>
        <p:nvSpPr>
          <p:cNvPr id="279" name="Google Shape;279;p32"/>
          <p:cNvSpPr txBox="1"/>
          <p:nvPr/>
        </p:nvSpPr>
        <p:spPr>
          <a:xfrm>
            <a:off x="0" y="1360775"/>
            <a:ext cx="1172400" cy="14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Reducing Project Duration cont.</a:t>
            </a:r>
            <a:endParaRPr sz="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idx="1" type="body"/>
          </p:nvPr>
        </p:nvSpPr>
        <p:spPr>
          <a:xfrm>
            <a:off x="1119300" y="641325"/>
            <a:ext cx="72123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“Short cuts make long delays.” ― J.R.R. Tolkien, The Fellowship of the Ring</a:t>
            </a:r>
            <a:endParaRPr sz="1700"/>
          </a:p>
          <a:p>
            <a:pPr indent="0" lvl="0" marL="0" rtl="0" algn="l">
              <a:spcBef>
                <a:spcPts val="1600"/>
              </a:spcBef>
              <a:spcAft>
                <a:spcPts val="0"/>
              </a:spcAft>
              <a:buNone/>
            </a:pPr>
            <a:r>
              <a:rPr lang="en" sz="1700"/>
              <a:t>“When the pressure is on, you don't rise to the occasion—you fall to your highest level of preparation” ― Chris Voss</a:t>
            </a:r>
            <a:endParaRPr sz="1700"/>
          </a:p>
          <a:p>
            <a:pPr indent="0" lvl="0" marL="0" rtl="0" algn="l">
              <a:spcBef>
                <a:spcPts val="1600"/>
              </a:spcBef>
              <a:spcAft>
                <a:spcPts val="0"/>
              </a:spcAft>
              <a:buNone/>
            </a:pPr>
            <a:r>
              <a:rPr lang="en" sz="1700"/>
              <a:t>“Persistence and resilience only come from having been given the chance to work through difficult problems.”― Gever Tulley</a:t>
            </a:r>
            <a:endParaRPr sz="1700"/>
          </a:p>
          <a:p>
            <a:pPr indent="0" lvl="0" marL="0" rtl="0" algn="l">
              <a:spcBef>
                <a:spcPts val="1600"/>
              </a:spcBef>
              <a:spcAft>
                <a:spcPts val="1600"/>
              </a:spcAft>
              <a:buNone/>
            </a:pPr>
            <a:r>
              <a:t/>
            </a:r>
            <a:endParaRPr sz="1700"/>
          </a:p>
        </p:txBody>
      </p:sp>
      <p:sp>
        <p:nvSpPr>
          <p:cNvPr id="285" name="Google Shape;285;p33"/>
          <p:cNvSpPr txBox="1"/>
          <p:nvPr>
            <p:ph type="title"/>
          </p:nvPr>
        </p:nvSpPr>
        <p:spPr>
          <a:xfrm>
            <a:off x="387900" y="46450"/>
            <a:ext cx="8368200" cy="530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Lessons Learned</a:t>
            </a:r>
            <a:endParaRPr b="1" sz="2200"/>
          </a:p>
          <a:p>
            <a:pPr indent="0" lvl="0" marL="0" marR="0" rtl="0" algn="l">
              <a:lnSpc>
                <a:spcPct val="100000"/>
              </a:lnSpc>
              <a:spcBef>
                <a:spcPts val="0"/>
              </a:spcBef>
              <a:spcAft>
                <a:spcPts val="0"/>
              </a:spcAft>
              <a:buNone/>
            </a:pPr>
            <a:r>
              <a:t/>
            </a:r>
            <a:endParaRPr b="1" sz="2200"/>
          </a:p>
          <a:p>
            <a:pPr indent="0" lvl="0" marL="0" marR="0" rtl="0" algn="l">
              <a:lnSpc>
                <a:spcPct val="100000"/>
              </a:lnSpc>
              <a:spcBef>
                <a:spcPts val="0"/>
              </a:spcBef>
              <a:spcAft>
                <a:spcPts val="0"/>
              </a:spcAft>
              <a:buNone/>
            </a:pPr>
            <a:r>
              <a:t/>
            </a:r>
            <a:endParaRPr b="1" sz="2200"/>
          </a:p>
        </p:txBody>
      </p:sp>
      <p:pic>
        <p:nvPicPr>
          <p:cNvPr id="286" name="Google Shape;286;p33"/>
          <p:cNvPicPr preferRelativeResize="0"/>
          <p:nvPr/>
        </p:nvPicPr>
        <p:blipFill>
          <a:blip r:embed="rId3">
            <a:alphaModFix/>
          </a:blip>
          <a:stretch>
            <a:fillRect/>
          </a:stretch>
        </p:blipFill>
        <p:spPr>
          <a:xfrm>
            <a:off x="150050" y="3193774"/>
            <a:ext cx="4421949" cy="1573500"/>
          </a:xfrm>
          <a:prstGeom prst="rect">
            <a:avLst/>
          </a:prstGeom>
          <a:noFill/>
          <a:ln>
            <a:noFill/>
          </a:ln>
        </p:spPr>
      </p:pic>
      <p:pic>
        <p:nvPicPr>
          <p:cNvPr id="287" name="Google Shape;287;p33"/>
          <p:cNvPicPr preferRelativeResize="0"/>
          <p:nvPr/>
        </p:nvPicPr>
        <p:blipFill>
          <a:blip r:embed="rId4">
            <a:alphaModFix/>
          </a:blip>
          <a:stretch>
            <a:fillRect/>
          </a:stretch>
        </p:blipFill>
        <p:spPr>
          <a:xfrm>
            <a:off x="4691499" y="3193774"/>
            <a:ext cx="4219111" cy="157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4"/>
          <p:cNvSpPr txBox="1"/>
          <p:nvPr>
            <p:ph idx="1" type="body"/>
          </p:nvPr>
        </p:nvSpPr>
        <p:spPr>
          <a:xfrm>
            <a:off x="83100" y="1505100"/>
            <a:ext cx="4524600" cy="34098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Montserrat"/>
              <a:buChar char="●"/>
            </a:pPr>
            <a:r>
              <a:rPr lang="en" sz="3200">
                <a:latin typeface="Montserrat"/>
                <a:ea typeface="Montserrat"/>
                <a:cs typeface="Montserrat"/>
                <a:sym typeface="Montserrat"/>
              </a:rPr>
              <a:t>Successful Project! </a:t>
            </a:r>
            <a:endParaRPr sz="3200">
              <a:latin typeface="Montserrat"/>
              <a:ea typeface="Montserrat"/>
              <a:cs typeface="Montserrat"/>
              <a:sym typeface="Montserrat"/>
            </a:endParaRPr>
          </a:p>
          <a:p>
            <a:pPr indent="-431800" lvl="0" marL="457200" rtl="0" algn="l">
              <a:spcBef>
                <a:spcPts val="0"/>
              </a:spcBef>
              <a:spcAft>
                <a:spcPts val="0"/>
              </a:spcAft>
              <a:buSzPts val="3200"/>
              <a:buFont typeface="Montserrat"/>
              <a:buChar char="●"/>
            </a:pPr>
            <a:r>
              <a:rPr lang="en" sz="3200">
                <a:latin typeface="Montserrat"/>
                <a:ea typeface="Montserrat"/>
                <a:cs typeface="Montserrat"/>
                <a:sym typeface="Montserrat"/>
              </a:rPr>
              <a:t>Deadline Met: September 1, 2021 </a:t>
            </a:r>
            <a:endParaRPr sz="3200">
              <a:latin typeface="Montserrat"/>
              <a:ea typeface="Montserrat"/>
              <a:cs typeface="Montserrat"/>
              <a:sym typeface="Montserrat"/>
            </a:endParaRPr>
          </a:p>
          <a:p>
            <a:pPr indent="0" lvl="0" marL="457200" rtl="0" algn="l">
              <a:spcBef>
                <a:spcPts val="1600"/>
              </a:spcBef>
              <a:spcAft>
                <a:spcPts val="1600"/>
              </a:spcAft>
              <a:buNone/>
            </a:pPr>
            <a:r>
              <a:t/>
            </a:r>
            <a:endParaRPr sz="3200">
              <a:latin typeface="Montserrat"/>
              <a:ea typeface="Montserrat"/>
              <a:cs typeface="Montserrat"/>
              <a:sym typeface="Montserrat"/>
            </a:endParaRPr>
          </a:p>
        </p:txBody>
      </p:sp>
      <p:pic>
        <p:nvPicPr>
          <p:cNvPr id="293" name="Google Shape;293;p34"/>
          <p:cNvPicPr preferRelativeResize="0"/>
          <p:nvPr/>
        </p:nvPicPr>
        <p:blipFill>
          <a:blip r:embed="rId3">
            <a:alphaModFix/>
          </a:blip>
          <a:stretch>
            <a:fillRect/>
          </a:stretch>
        </p:blipFill>
        <p:spPr>
          <a:xfrm>
            <a:off x="4713375" y="217113"/>
            <a:ext cx="3901075" cy="2602025"/>
          </a:xfrm>
          <a:prstGeom prst="rect">
            <a:avLst/>
          </a:prstGeom>
          <a:noFill/>
          <a:ln>
            <a:noFill/>
          </a:ln>
        </p:spPr>
      </p:pic>
      <p:sp>
        <p:nvSpPr>
          <p:cNvPr id="294" name="Google Shape;294;p34"/>
          <p:cNvSpPr txBox="1"/>
          <p:nvPr>
            <p:ph type="title"/>
          </p:nvPr>
        </p:nvSpPr>
        <p:spPr>
          <a:xfrm>
            <a:off x="387900" y="46450"/>
            <a:ext cx="8368200" cy="530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Conclusion</a:t>
            </a:r>
            <a:endParaRPr b="1" sz="2200"/>
          </a:p>
          <a:p>
            <a:pPr indent="0" lvl="0" marL="0" marR="0" rtl="0" algn="l">
              <a:lnSpc>
                <a:spcPct val="100000"/>
              </a:lnSpc>
              <a:spcBef>
                <a:spcPts val="0"/>
              </a:spcBef>
              <a:spcAft>
                <a:spcPts val="0"/>
              </a:spcAft>
              <a:buNone/>
            </a:pPr>
            <a:r>
              <a:t/>
            </a:r>
            <a:endParaRPr b="1" sz="2200"/>
          </a:p>
          <a:p>
            <a:pPr indent="0" lvl="0" marL="0" marR="0" rtl="0" algn="l">
              <a:lnSpc>
                <a:spcPct val="100000"/>
              </a:lnSpc>
              <a:spcBef>
                <a:spcPts val="0"/>
              </a:spcBef>
              <a:spcAft>
                <a:spcPts val="0"/>
              </a:spcAft>
              <a:buNone/>
            </a:pPr>
            <a:r>
              <a:t/>
            </a:r>
            <a:endParaRPr b="1" sz="2200"/>
          </a:p>
        </p:txBody>
      </p:sp>
      <p:pic>
        <p:nvPicPr>
          <p:cNvPr id="295" name="Google Shape;295;p34"/>
          <p:cNvPicPr preferRelativeResize="0"/>
          <p:nvPr/>
        </p:nvPicPr>
        <p:blipFill>
          <a:blip r:embed="rId4">
            <a:alphaModFix/>
          </a:blip>
          <a:stretch>
            <a:fillRect/>
          </a:stretch>
        </p:blipFill>
        <p:spPr>
          <a:xfrm>
            <a:off x="5268280" y="2934600"/>
            <a:ext cx="2791270" cy="200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387900" y="77025"/>
            <a:ext cx="8682000" cy="68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Introduction: Development</a:t>
            </a:r>
            <a:r>
              <a:rPr b="1" lang="en" sz="2200"/>
              <a:t> of Affordable Housing Units</a:t>
            </a:r>
            <a:endParaRPr b="1" sz="2200"/>
          </a:p>
        </p:txBody>
      </p:sp>
      <p:sp>
        <p:nvSpPr>
          <p:cNvPr id="150" name="Google Shape;150;p15"/>
          <p:cNvSpPr txBox="1"/>
          <p:nvPr>
            <p:ph idx="1" type="body"/>
          </p:nvPr>
        </p:nvSpPr>
        <p:spPr>
          <a:xfrm>
            <a:off x="387900" y="1341050"/>
            <a:ext cx="4266300" cy="30789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Font typeface="Montserrat"/>
              <a:buChar char="●"/>
            </a:pPr>
            <a:r>
              <a:rPr lang="en" sz="2500">
                <a:latin typeface="Montserrat"/>
                <a:ea typeface="Montserrat"/>
                <a:cs typeface="Montserrat"/>
                <a:sym typeface="Montserrat"/>
              </a:rPr>
              <a:t>“Affordable Housing in the Bay by 2022”</a:t>
            </a:r>
            <a:endParaRPr sz="2500">
              <a:latin typeface="Montserrat"/>
              <a:ea typeface="Montserrat"/>
              <a:cs typeface="Montserrat"/>
              <a:sym typeface="Montserrat"/>
            </a:endParaRPr>
          </a:p>
          <a:p>
            <a:pPr indent="-387350" lvl="0" marL="457200" rtl="0" algn="l">
              <a:spcBef>
                <a:spcPts val="0"/>
              </a:spcBef>
              <a:spcAft>
                <a:spcPts val="0"/>
              </a:spcAft>
              <a:buSzPts val="2500"/>
              <a:buFont typeface="Montserrat"/>
              <a:buChar char="●"/>
            </a:pPr>
            <a:r>
              <a:rPr lang="en" sz="2500">
                <a:latin typeface="Montserrat"/>
                <a:ea typeface="Montserrat"/>
                <a:cs typeface="Montserrat"/>
                <a:sym typeface="Montserrat"/>
              </a:rPr>
              <a:t>CSU East Bay MBAs and entrepreneurs to develop affordable housing units</a:t>
            </a:r>
            <a:endParaRPr sz="2500">
              <a:latin typeface="Montserrat"/>
              <a:ea typeface="Montserrat"/>
              <a:cs typeface="Montserrat"/>
              <a:sym typeface="Montserrat"/>
            </a:endParaRPr>
          </a:p>
          <a:p>
            <a:pPr indent="-387350" lvl="0" marL="457200" rtl="0" algn="l">
              <a:spcBef>
                <a:spcPts val="0"/>
              </a:spcBef>
              <a:spcAft>
                <a:spcPts val="0"/>
              </a:spcAft>
              <a:buSzPts val="2500"/>
              <a:buFont typeface="Montserrat"/>
              <a:buChar char="●"/>
            </a:pPr>
            <a:r>
              <a:rPr lang="en" sz="2500">
                <a:latin typeface="Montserrat"/>
                <a:ea typeface="Montserrat"/>
                <a:cs typeface="Montserrat"/>
                <a:sym typeface="Montserrat"/>
              </a:rPr>
              <a:t>Deadline: 9/1/21</a:t>
            </a:r>
            <a:endParaRPr sz="2500">
              <a:latin typeface="Montserrat"/>
              <a:ea typeface="Montserrat"/>
              <a:cs typeface="Montserrat"/>
              <a:sym typeface="Montserrat"/>
            </a:endParaRPr>
          </a:p>
        </p:txBody>
      </p:sp>
      <p:pic>
        <p:nvPicPr>
          <p:cNvPr id="151" name="Google Shape;151;p15"/>
          <p:cNvPicPr preferRelativeResize="0"/>
          <p:nvPr/>
        </p:nvPicPr>
        <p:blipFill>
          <a:blip r:embed="rId3">
            <a:alphaModFix/>
          </a:blip>
          <a:stretch>
            <a:fillRect/>
          </a:stretch>
        </p:blipFill>
        <p:spPr>
          <a:xfrm>
            <a:off x="4654200" y="1521375"/>
            <a:ext cx="4185000" cy="2898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idx="1" type="body"/>
          </p:nvPr>
        </p:nvSpPr>
        <p:spPr>
          <a:xfrm>
            <a:off x="299775" y="1679275"/>
            <a:ext cx="2743200" cy="1645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Objective</a:t>
            </a:r>
            <a:endParaRPr b="1"/>
          </a:p>
          <a:p>
            <a:pPr indent="-311150" lvl="0" marL="457200" rtl="0" algn="l">
              <a:spcBef>
                <a:spcPts val="1600"/>
              </a:spcBef>
              <a:spcAft>
                <a:spcPts val="0"/>
              </a:spcAft>
              <a:buSzPts val="1300"/>
              <a:buChar char="●"/>
            </a:pPr>
            <a:r>
              <a:rPr lang="en"/>
              <a:t>Affordable Housing Units  in the San Francisco Bay Area under $500K</a:t>
            </a:r>
            <a:endParaRPr/>
          </a:p>
          <a:p>
            <a:pPr indent="0" lvl="0" marL="0" rtl="0" algn="l">
              <a:spcBef>
                <a:spcPts val="1600"/>
              </a:spcBef>
              <a:spcAft>
                <a:spcPts val="1600"/>
              </a:spcAft>
              <a:buNone/>
            </a:pPr>
            <a:r>
              <a:t/>
            </a:r>
            <a:endParaRPr/>
          </a:p>
        </p:txBody>
      </p:sp>
      <p:sp>
        <p:nvSpPr>
          <p:cNvPr id="157" name="Google Shape;157;p16"/>
          <p:cNvSpPr txBox="1"/>
          <p:nvPr>
            <p:ph idx="1" type="body"/>
          </p:nvPr>
        </p:nvSpPr>
        <p:spPr>
          <a:xfrm>
            <a:off x="3025100" y="1679263"/>
            <a:ext cx="2743200" cy="1645800"/>
          </a:xfrm>
          <a:prstGeom prst="rect">
            <a:avLst/>
          </a:prstGeom>
          <a:solidFill>
            <a:srgbClr val="93C47D"/>
          </a:solidFill>
        </p:spPr>
        <p:txBody>
          <a:bodyPr anchorCtr="0" anchor="t" bIns="91425" lIns="91425" spcFirstLastPara="1" rIns="91425" wrap="square" tIns="91425">
            <a:noAutofit/>
          </a:bodyPr>
          <a:lstStyle/>
          <a:p>
            <a:pPr indent="0" lvl="0" marL="0" rtl="0" algn="l">
              <a:spcBef>
                <a:spcPts val="0"/>
              </a:spcBef>
              <a:spcAft>
                <a:spcPts val="0"/>
              </a:spcAft>
              <a:buNone/>
            </a:pPr>
            <a:r>
              <a:rPr b="1" lang="en"/>
              <a:t>Deliverables</a:t>
            </a:r>
            <a:endParaRPr b="1"/>
          </a:p>
          <a:p>
            <a:pPr indent="-311150" lvl="0" marL="457200" rtl="0" algn="l">
              <a:spcBef>
                <a:spcPts val="1600"/>
              </a:spcBef>
              <a:spcAft>
                <a:spcPts val="0"/>
              </a:spcAft>
              <a:buSzPts val="1300"/>
              <a:buChar char="●"/>
            </a:pPr>
            <a:r>
              <a:rPr lang="en"/>
              <a:t>Completely build the sample 1852 SQ FT house by September 2021</a:t>
            </a:r>
            <a:endParaRPr/>
          </a:p>
          <a:p>
            <a:pPr indent="0" lvl="0" marL="0" rtl="0" algn="l">
              <a:spcBef>
                <a:spcPts val="1600"/>
              </a:spcBef>
              <a:spcAft>
                <a:spcPts val="1600"/>
              </a:spcAft>
              <a:buNone/>
            </a:pPr>
            <a:r>
              <a:t/>
            </a:r>
            <a:endParaRPr/>
          </a:p>
        </p:txBody>
      </p:sp>
      <p:sp>
        <p:nvSpPr>
          <p:cNvPr id="158" name="Google Shape;158;p16"/>
          <p:cNvSpPr txBox="1"/>
          <p:nvPr>
            <p:ph idx="1" type="body"/>
          </p:nvPr>
        </p:nvSpPr>
        <p:spPr>
          <a:xfrm>
            <a:off x="308675" y="3261500"/>
            <a:ext cx="2743200" cy="1645800"/>
          </a:xfrm>
          <a:prstGeom prst="rect">
            <a:avLst/>
          </a:prstGeom>
          <a:solidFill>
            <a:srgbClr val="FF9900"/>
          </a:solidFill>
        </p:spPr>
        <p:txBody>
          <a:bodyPr anchorCtr="0" anchor="t" bIns="91425" lIns="91425" spcFirstLastPara="1" rIns="91425" wrap="square" tIns="91425">
            <a:noAutofit/>
          </a:bodyPr>
          <a:lstStyle/>
          <a:p>
            <a:pPr indent="0" lvl="0" marL="0" rtl="0" algn="l">
              <a:spcBef>
                <a:spcPts val="0"/>
              </a:spcBef>
              <a:spcAft>
                <a:spcPts val="0"/>
              </a:spcAft>
              <a:buNone/>
            </a:pPr>
            <a:r>
              <a:rPr b="1" lang="en"/>
              <a:t>Technical Requirements</a:t>
            </a:r>
            <a:endParaRPr b="1"/>
          </a:p>
          <a:p>
            <a:pPr indent="-311150" lvl="0" marL="457200" rtl="0" algn="l">
              <a:spcBef>
                <a:spcPts val="1600"/>
              </a:spcBef>
              <a:spcAft>
                <a:spcPts val="0"/>
              </a:spcAft>
              <a:buSzPts val="1300"/>
              <a:buChar char="●"/>
            </a:pPr>
            <a:r>
              <a:rPr lang="en"/>
              <a:t>Meet building codes</a:t>
            </a:r>
            <a:endParaRPr/>
          </a:p>
          <a:p>
            <a:pPr indent="-311150" lvl="0" marL="457200" rtl="0" algn="l">
              <a:spcBef>
                <a:spcPts val="0"/>
              </a:spcBef>
              <a:spcAft>
                <a:spcPts val="0"/>
              </a:spcAft>
              <a:buSzPts val="1300"/>
              <a:buChar char="●"/>
            </a:pPr>
            <a:r>
              <a:rPr lang="en"/>
              <a:t>Energy savings requirements</a:t>
            </a:r>
            <a:endParaRPr/>
          </a:p>
          <a:p>
            <a:pPr indent="-311150" lvl="0" marL="457200" rtl="0" algn="l">
              <a:spcBef>
                <a:spcPts val="0"/>
              </a:spcBef>
              <a:spcAft>
                <a:spcPts val="0"/>
              </a:spcAft>
              <a:buSzPts val="1300"/>
              <a:buChar char="●"/>
            </a:pPr>
            <a:r>
              <a:rPr lang="en"/>
              <a:t>Earthquake proof</a:t>
            </a:r>
            <a:endParaRPr/>
          </a:p>
        </p:txBody>
      </p:sp>
      <p:sp>
        <p:nvSpPr>
          <p:cNvPr id="159" name="Google Shape;159;p16"/>
          <p:cNvSpPr txBox="1"/>
          <p:nvPr>
            <p:ph idx="1" type="body"/>
          </p:nvPr>
        </p:nvSpPr>
        <p:spPr>
          <a:xfrm>
            <a:off x="3025100" y="3261500"/>
            <a:ext cx="2743200" cy="1645800"/>
          </a:xfrm>
          <a:prstGeom prst="rect">
            <a:avLst/>
          </a:prstGeom>
          <a:solidFill>
            <a:srgbClr val="FF0000"/>
          </a:solidFill>
        </p:spPr>
        <p:txBody>
          <a:bodyPr anchorCtr="0" anchor="t" bIns="91425" lIns="91425" spcFirstLastPara="1" rIns="91425" wrap="square" tIns="91425">
            <a:noAutofit/>
          </a:bodyPr>
          <a:lstStyle/>
          <a:p>
            <a:pPr indent="0" lvl="0" marL="0" rtl="0" algn="l">
              <a:spcBef>
                <a:spcPts val="0"/>
              </a:spcBef>
              <a:spcAft>
                <a:spcPts val="0"/>
              </a:spcAft>
              <a:buNone/>
            </a:pPr>
            <a:r>
              <a:rPr b="1" lang="en"/>
              <a:t>Limits and Exclusions</a:t>
            </a:r>
            <a:endParaRPr b="1"/>
          </a:p>
          <a:p>
            <a:pPr indent="-311150" lvl="0" marL="457200" rtl="0" algn="l">
              <a:spcBef>
                <a:spcPts val="1600"/>
              </a:spcBef>
              <a:spcAft>
                <a:spcPts val="0"/>
              </a:spcAft>
              <a:buSzPts val="1300"/>
              <a:buChar char="●"/>
            </a:pPr>
            <a:r>
              <a:rPr lang="en"/>
              <a:t>Specific design of the blueprint</a:t>
            </a:r>
            <a:endParaRPr/>
          </a:p>
          <a:p>
            <a:pPr indent="-311150" lvl="0" marL="457200" rtl="0" algn="l">
              <a:spcBef>
                <a:spcPts val="0"/>
              </a:spcBef>
              <a:spcAft>
                <a:spcPts val="0"/>
              </a:spcAft>
              <a:buSzPts val="1300"/>
              <a:buChar char="●"/>
            </a:pPr>
            <a:r>
              <a:rPr lang="en"/>
              <a:t>M-F 8-5 PM, OT to discuss if needed</a:t>
            </a:r>
            <a:endParaRPr/>
          </a:p>
          <a:p>
            <a:pPr indent="0" lvl="0" marL="0" rtl="0" algn="l">
              <a:spcBef>
                <a:spcPts val="1600"/>
              </a:spcBef>
              <a:spcAft>
                <a:spcPts val="1600"/>
              </a:spcAft>
              <a:buNone/>
            </a:pPr>
            <a:r>
              <a:t/>
            </a:r>
            <a:endParaRPr/>
          </a:p>
        </p:txBody>
      </p:sp>
      <p:graphicFrame>
        <p:nvGraphicFramePr>
          <p:cNvPr id="160" name="Google Shape;160;p16"/>
          <p:cNvGraphicFramePr/>
          <p:nvPr/>
        </p:nvGraphicFramePr>
        <p:xfrm>
          <a:off x="6005850" y="1692150"/>
          <a:ext cx="3000000" cy="3000000"/>
        </p:xfrm>
        <a:graphic>
          <a:graphicData uri="http://schemas.openxmlformats.org/drawingml/2006/table">
            <a:tbl>
              <a:tblPr>
                <a:noFill/>
                <a:tableStyleId>{816E7EC8-DA71-4A3B-9721-DCD97BED17C1}</a:tableStyleId>
              </a:tblPr>
              <a:tblGrid>
                <a:gridCol w="1399750"/>
                <a:gridCol w="1399750"/>
              </a:tblGrid>
              <a:tr h="411575">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Milestones</a:t>
                      </a:r>
                      <a:endParaRPr b="1" sz="1200">
                        <a:solidFill>
                          <a:srgbClr val="FFFFFF"/>
                        </a:solidFill>
                        <a:latin typeface="Times New Roman"/>
                        <a:ea typeface="Times New Roman"/>
                        <a:cs typeface="Times New Roman"/>
                        <a:sym typeface="Times New Roman"/>
                      </a:endParaRPr>
                    </a:p>
                  </a:txBody>
                  <a:tcPr marT="63500" marB="63500" marR="63500" marL="635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Completion Date</a:t>
                      </a:r>
                      <a:endParaRPr b="1" sz="1200">
                        <a:solidFill>
                          <a:srgbClr val="FFFFFF"/>
                        </a:solidFill>
                        <a:latin typeface="Times New Roman"/>
                        <a:ea typeface="Times New Roman"/>
                        <a:cs typeface="Times New Roman"/>
                        <a:sym typeface="Times New Roman"/>
                      </a:endParaRPr>
                    </a:p>
                  </a:txBody>
                  <a:tcPr marT="63500" marB="63500" marR="63500" marL="635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392175">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Service Blueprint</a:t>
                      </a:r>
                      <a:endParaRPr b="1" sz="1200">
                        <a:solidFill>
                          <a:srgbClr val="FFFFFF"/>
                        </a:solidFill>
                        <a:latin typeface="Times New Roman"/>
                        <a:ea typeface="Times New Roman"/>
                        <a:cs typeface="Times New Roman"/>
                        <a:sym typeface="Times New Roman"/>
                      </a:endParaRPr>
                    </a:p>
                  </a:txBody>
                  <a:tcPr marT="63500" marB="63500" marR="63500" marL="635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2/16/2021</a:t>
                      </a:r>
                      <a:endParaRPr b="1" sz="1200">
                        <a:solidFill>
                          <a:srgbClr val="FFFFFF"/>
                        </a:solidFill>
                        <a:latin typeface="Times New Roman"/>
                        <a:ea typeface="Times New Roman"/>
                        <a:cs typeface="Times New Roman"/>
                        <a:sym typeface="Times New Roman"/>
                      </a:endParaRPr>
                    </a:p>
                  </a:txBody>
                  <a:tcPr marT="63500" marB="63500" marR="63500" marL="635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92175">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Zoning Approval</a:t>
                      </a:r>
                      <a:endParaRPr b="1" sz="1200">
                        <a:solidFill>
                          <a:srgbClr val="FFFFFF"/>
                        </a:solidFill>
                        <a:latin typeface="Times New Roman"/>
                        <a:ea typeface="Times New Roman"/>
                        <a:cs typeface="Times New Roman"/>
                        <a:sym typeface="Times New Roman"/>
                      </a:endParaRPr>
                    </a:p>
                  </a:txBody>
                  <a:tcPr marT="63500" marB="63500" marR="63500" marL="635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4/20/2021</a:t>
                      </a:r>
                      <a:endParaRPr b="1" sz="1200">
                        <a:solidFill>
                          <a:srgbClr val="FFFFFF"/>
                        </a:solidFill>
                        <a:latin typeface="Times New Roman"/>
                        <a:ea typeface="Times New Roman"/>
                        <a:cs typeface="Times New Roman"/>
                        <a:sym typeface="Times New Roman"/>
                      </a:endParaRPr>
                    </a:p>
                  </a:txBody>
                  <a:tcPr marT="63500" marB="63500" marR="63500" marL="635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3425">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Carpentry</a:t>
                      </a:r>
                      <a:endParaRPr b="1" sz="12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5/14/2021</a:t>
                      </a:r>
                      <a:endParaRPr b="1" sz="12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24500">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Plumbing</a:t>
                      </a:r>
                      <a:endParaRPr b="1" sz="12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7/6/2021</a:t>
                      </a:r>
                      <a:endParaRPr b="1" sz="12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34175">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Inspection</a:t>
                      </a:r>
                      <a:endParaRPr b="1" sz="1200">
                        <a:solidFill>
                          <a:srgbClr val="FFFFFF"/>
                        </a:solidFill>
                        <a:latin typeface="Times New Roman"/>
                        <a:ea typeface="Times New Roman"/>
                        <a:cs typeface="Times New Roman"/>
                        <a:sym typeface="Times New Roman"/>
                      </a:endParaRPr>
                    </a:p>
                  </a:txBody>
                  <a:tcPr marT="63500" marB="63500" marR="63500" marL="635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8/4/2021</a:t>
                      </a:r>
                      <a:endParaRPr b="1" sz="1200">
                        <a:solidFill>
                          <a:srgbClr val="FFFFFF"/>
                        </a:solidFill>
                        <a:latin typeface="Times New Roman"/>
                        <a:ea typeface="Times New Roman"/>
                        <a:cs typeface="Times New Roman"/>
                        <a:sym typeface="Times New Roman"/>
                      </a:endParaRPr>
                    </a:p>
                  </a:txBody>
                  <a:tcPr marT="63500" marB="63500" marR="63500" marL="635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69525">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Reflection, Lesson Learned</a:t>
                      </a:r>
                      <a:endParaRPr b="1" sz="1200">
                        <a:solidFill>
                          <a:srgbClr val="FFFFFF"/>
                        </a:solidFill>
                        <a:latin typeface="Times New Roman"/>
                        <a:ea typeface="Times New Roman"/>
                        <a:cs typeface="Times New Roman"/>
                        <a:sym typeface="Times New Roman"/>
                      </a:endParaRPr>
                    </a:p>
                  </a:txBody>
                  <a:tcPr marT="63500" marB="63500" marR="63500" marL="635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8/5/2021</a:t>
                      </a:r>
                      <a:endParaRPr b="1" sz="1200">
                        <a:solidFill>
                          <a:srgbClr val="FFFFFF"/>
                        </a:solidFill>
                        <a:latin typeface="Times New Roman"/>
                        <a:ea typeface="Times New Roman"/>
                        <a:cs typeface="Times New Roman"/>
                        <a:sym typeface="Times New Roman"/>
                      </a:endParaRPr>
                    </a:p>
                  </a:txBody>
                  <a:tcPr marT="63500" marB="63500" marR="63500" marL="635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61" name="Google Shape;161;p16"/>
          <p:cNvSpPr txBox="1"/>
          <p:nvPr>
            <p:ph type="title"/>
          </p:nvPr>
        </p:nvSpPr>
        <p:spPr>
          <a:xfrm>
            <a:off x="387900" y="77025"/>
            <a:ext cx="8682000" cy="68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Project Scope</a:t>
            </a:r>
            <a:endParaRPr b="1" sz="2200"/>
          </a:p>
        </p:txBody>
      </p:sp>
      <p:pic>
        <p:nvPicPr>
          <p:cNvPr id="162" name="Google Shape;162;p16"/>
          <p:cNvPicPr preferRelativeResize="0"/>
          <p:nvPr/>
        </p:nvPicPr>
        <p:blipFill>
          <a:blip r:embed="rId3">
            <a:alphaModFix/>
          </a:blip>
          <a:stretch>
            <a:fillRect/>
          </a:stretch>
        </p:blipFill>
        <p:spPr>
          <a:xfrm>
            <a:off x="7342299" y="168949"/>
            <a:ext cx="1463075" cy="1371600"/>
          </a:xfrm>
          <a:prstGeom prst="rect">
            <a:avLst/>
          </a:prstGeom>
          <a:noFill/>
          <a:ln>
            <a:noFill/>
          </a:ln>
        </p:spPr>
      </p:pic>
      <p:sp>
        <p:nvSpPr>
          <p:cNvPr id="163" name="Google Shape;163;p16"/>
          <p:cNvSpPr/>
          <p:nvPr/>
        </p:nvSpPr>
        <p:spPr>
          <a:xfrm>
            <a:off x="4874674" y="511700"/>
            <a:ext cx="2403000" cy="68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16"/>
          <p:cNvPicPr preferRelativeResize="0"/>
          <p:nvPr/>
        </p:nvPicPr>
        <p:blipFill>
          <a:blip r:embed="rId4">
            <a:alphaModFix/>
          </a:blip>
          <a:stretch>
            <a:fillRect/>
          </a:stretch>
        </p:blipFill>
        <p:spPr>
          <a:xfrm>
            <a:off x="2661750" y="168948"/>
            <a:ext cx="2022850" cy="1371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387900" y="825"/>
            <a:ext cx="8368200" cy="68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Project Planning: Project Organization Chart</a:t>
            </a:r>
            <a:endParaRPr b="1" sz="2200"/>
          </a:p>
        </p:txBody>
      </p:sp>
      <p:pic>
        <p:nvPicPr>
          <p:cNvPr id="170" name="Google Shape;170;p17"/>
          <p:cNvPicPr preferRelativeResize="0"/>
          <p:nvPr/>
        </p:nvPicPr>
        <p:blipFill>
          <a:blip r:embed="rId3">
            <a:alphaModFix/>
          </a:blip>
          <a:stretch>
            <a:fillRect/>
          </a:stretch>
        </p:blipFill>
        <p:spPr>
          <a:xfrm>
            <a:off x="0" y="1654695"/>
            <a:ext cx="9144001" cy="13353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387900" y="825"/>
            <a:ext cx="8368200" cy="68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Project Planning: </a:t>
            </a:r>
            <a:endParaRPr b="1" sz="2200"/>
          </a:p>
          <a:p>
            <a:pPr indent="457200" lvl="0" marL="457200" marR="0" rtl="0" algn="l">
              <a:lnSpc>
                <a:spcPct val="100000"/>
              </a:lnSpc>
              <a:spcBef>
                <a:spcPts val="0"/>
              </a:spcBef>
              <a:spcAft>
                <a:spcPts val="0"/>
              </a:spcAft>
              <a:buNone/>
            </a:pPr>
            <a:r>
              <a:rPr b="1" lang="en" sz="2200"/>
              <a:t>Work Breakdown Structure (WBS)</a:t>
            </a:r>
            <a:endParaRPr b="1" sz="2200"/>
          </a:p>
        </p:txBody>
      </p:sp>
      <p:pic>
        <p:nvPicPr>
          <p:cNvPr id="176" name="Google Shape;176;p18"/>
          <p:cNvPicPr preferRelativeResize="0"/>
          <p:nvPr/>
        </p:nvPicPr>
        <p:blipFill>
          <a:blip r:embed="rId3">
            <a:alphaModFix/>
          </a:blip>
          <a:stretch>
            <a:fillRect/>
          </a:stretch>
        </p:blipFill>
        <p:spPr>
          <a:xfrm>
            <a:off x="283325" y="803950"/>
            <a:ext cx="8577354" cy="4151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WBS After Natural Disaster</a:t>
            </a:r>
            <a:endParaRPr b="1"/>
          </a:p>
        </p:txBody>
      </p:sp>
      <p:pic>
        <p:nvPicPr>
          <p:cNvPr id="182" name="Google Shape;182;p19"/>
          <p:cNvPicPr preferRelativeResize="0"/>
          <p:nvPr/>
        </p:nvPicPr>
        <p:blipFill>
          <a:blip r:embed="rId3">
            <a:alphaModFix/>
          </a:blip>
          <a:stretch>
            <a:fillRect/>
          </a:stretch>
        </p:blipFill>
        <p:spPr>
          <a:xfrm>
            <a:off x="19250" y="1457775"/>
            <a:ext cx="9105476" cy="317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387900" y="825"/>
            <a:ext cx="8368200" cy="68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200"/>
              <a:t>Project Planning: </a:t>
            </a:r>
            <a:endParaRPr b="1" sz="2200"/>
          </a:p>
          <a:p>
            <a:pPr indent="0" lvl="0" marL="914400" marR="0" rtl="0" algn="l">
              <a:lnSpc>
                <a:spcPct val="100000"/>
              </a:lnSpc>
              <a:spcBef>
                <a:spcPts val="0"/>
              </a:spcBef>
              <a:spcAft>
                <a:spcPts val="0"/>
              </a:spcAft>
              <a:buNone/>
            </a:pPr>
            <a:r>
              <a:rPr b="1" lang="en" sz="2200"/>
              <a:t>Revised WBS &amp; Gantt Chart with </a:t>
            </a:r>
            <a:endParaRPr b="1" sz="2200"/>
          </a:p>
          <a:p>
            <a:pPr indent="0" lvl="0" marL="914400" marR="0" rtl="0" algn="l">
              <a:lnSpc>
                <a:spcPct val="100000"/>
              </a:lnSpc>
              <a:spcBef>
                <a:spcPts val="0"/>
              </a:spcBef>
              <a:spcAft>
                <a:spcPts val="0"/>
              </a:spcAft>
              <a:buNone/>
            </a:pPr>
            <a:r>
              <a:rPr b="1" lang="en" sz="2200"/>
              <a:t>Contingency Plans Implemented</a:t>
            </a:r>
            <a:endParaRPr b="1" sz="2200"/>
          </a:p>
        </p:txBody>
      </p:sp>
      <p:pic>
        <p:nvPicPr>
          <p:cNvPr id="188" name="Google Shape;188;p20"/>
          <p:cNvPicPr preferRelativeResize="0"/>
          <p:nvPr/>
        </p:nvPicPr>
        <p:blipFill>
          <a:blip r:embed="rId3">
            <a:alphaModFix/>
          </a:blip>
          <a:stretch>
            <a:fillRect/>
          </a:stretch>
        </p:blipFill>
        <p:spPr>
          <a:xfrm>
            <a:off x="16675" y="1115250"/>
            <a:ext cx="9110650" cy="3858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1"/>
          <p:cNvPicPr preferRelativeResize="0"/>
          <p:nvPr/>
        </p:nvPicPr>
        <p:blipFill>
          <a:blip r:embed="rId3">
            <a:alphaModFix/>
          </a:blip>
          <a:stretch>
            <a:fillRect/>
          </a:stretch>
        </p:blipFill>
        <p:spPr>
          <a:xfrm>
            <a:off x="1638300" y="185738"/>
            <a:ext cx="5867400" cy="477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